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70" r:id="rId5"/>
    <p:sldId id="271" r:id="rId6"/>
    <p:sldId id="272" r:id="rId7"/>
    <p:sldId id="273" r:id="rId8"/>
    <p:sldId id="275" r:id="rId9"/>
    <p:sldId id="266" r:id="rId10"/>
    <p:sldId id="265" r:id="rId11"/>
    <p:sldId id="267" r:id="rId12"/>
    <p:sldId id="256" r:id="rId13"/>
    <p:sldId id="257" r:id="rId14"/>
    <p:sldId id="258" r:id="rId15"/>
    <p:sldId id="259" r:id="rId16"/>
    <p:sldId id="260" r:id="rId17"/>
    <p:sldId id="268" r:id="rId18"/>
    <p:sldId id="263" r:id="rId19"/>
    <p:sldId id="261" r:id="rId20"/>
    <p:sldId id="264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121" d="100"/>
          <a:sy n="121" d="100"/>
        </p:scale>
        <p:origin x="-9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C84E-F13B-418D-9066-50D38683B82A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EDB-DC1C-44EE-BDA7-CF74DA05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C84E-F13B-418D-9066-50D38683B82A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EDB-DC1C-44EE-BDA7-CF74DA05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6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C84E-F13B-418D-9066-50D38683B82A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EDB-DC1C-44EE-BDA7-CF74DA05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60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4D1B9-814F-4667-A921-5F7627069F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72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9041C-0704-48FE-8E8A-7BAF9620C3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80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42DA8-3656-4C57-B63E-256FFAA961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14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E7A9E-2A05-4757-BD99-FE1C6A3CA1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76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0B7B6-C892-4A53-86F2-09C59FAD92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45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F28B3-740D-4953-A9A8-DACE71B0C1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27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F0831-9E15-4436-B9C3-3C1FD0D43E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15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DA80E-1E6D-40B9-9314-F977E237A1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0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C84E-F13B-418D-9066-50D38683B82A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EDB-DC1C-44EE-BDA7-CF74DA05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08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07F6D-D332-478D-BE4B-EA77510531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14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F5E41-E419-4BAB-B738-7301DF8033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76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DC0FC-19B0-4673-BAEB-22DAB370D8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0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9D80C-2836-4320-976A-D628D6B395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13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827E5-5866-49F3-94F8-019A0C9874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24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C1A06-D4EB-4B77-BAC2-23B881AD35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31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9F20A-D684-436A-8EB1-8D62B5D27C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15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D5293-386A-484A-B681-6448C01CB3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3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C2D5F-BF73-4A73-B39B-2739433123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97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F852C-4FD3-462B-9651-A014A0A8D2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4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C84E-F13B-418D-9066-50D38683B82A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EDB-DC1C-44EE-BDA7-CF74DA05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43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9AEA5-542B-4BCE-9C75-AB288F9A44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15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ACC67-8BE7-4044-96D6-D8CC88627D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92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7F1AE-0ED0-4FD1-AEA5-E30415C192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45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8487A-D19C-40A1-A242-6D0F787890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3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C84E-F13B-418D-9066-50D38683B82A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EDB-DC1C-44EE-BDA7-CF74DA05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7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C84E-F13B-418D-9066-50D38683B82A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EDB-DC1C-44EE-BDA7-CF74DA05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9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C84E-F13B-418D-9066-50D38683B82A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EDB-DC1C-44EE-BDA7-CF74DA05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7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C84E-F13B-418D-9066-50D38683B82A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EDB-DC1C-44EE-BDA7-CF74DA05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3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C84E-F13B-418D-9066-50D38683B82A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EDB-DC1C-44EE-BDA7-CF74DA05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1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C84E-F13B-418D-9066-50D38683B82A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8EDB-DC1C-44EE-BDA7-CF74DA05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8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CC84E-F13B-418D-9066-50D38683B82A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8EDB-DC1C-44EE-BDA7-CF74DA05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7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D40B87-AA09-4E06-A0ED-CB2075A0C92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F420E4-4580-4F71-8001-690AB9ED565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5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8408" y="88776"/>
            <a:ext cx="440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Alcoa, Anti-Trust, and the Industrial Economy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73038" y="585925"/>
            <a:ext cx="5213030" cy="603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I. The Rise of Big Business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A. Economies of Scale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B. Vertical Integration at Carnegie Steel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C. Horizontal Integration at Standard Oil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D. Political Response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1. Sherman Anti-Trust Act of 1890</a:t>
            </a:r>
          </a:p>
          <a:p>
            <a:endParaRPr lang="en-US" sz="1600" dirty="0"/>
          </a:p>
          <a:p>
            <a:r>
              <a:rPr lang="en-US" sz="1600" dirty="0" smtClean="0"/>
              <a:t>II. The Alcoa Story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A. The Smelting Challenge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1. Charles Martin Hall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B. The Pittsburgh Reduction Company (188-1907)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C. The Aluminum Company of America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1. early production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2. product design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3. vertical integration</a:t>
            </a:r>
          </a:p>
          <a:p>
            <a:endParaRPr lang="en-US" sz="1600" dirty="0"/>
          </a:p>
          <a:p>
            <a:r>
              <a:rPr lang="en-US" sz="1600" dirty="0" smtClean="0"/>
              <a:t>III. The Alcoa Monopoly?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A. the Aluminum Research Laboratory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B. Anti-Trust Prosecution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1. initial decision (1942)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2. appeal (1945)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3. breakup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C. the “splendid retreat”</a:t>
            </a:r>
          </a:p>
          <a:p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236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557" y="858412"/>
            <a:ext cx="8871121" cy="48347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6834" y="6141308"/>
            <a:ext cx="4806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Pittsburgh Reduction Company’s Cell Room, 1886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83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181" y="713382"/>
            <a:ext cx="3200400" cy="3590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6315" y="461374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1889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898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531" y="472006"/>
            <a:ext cx="4568183" cy="51256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3473" y="601774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1901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546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747" y="496715"/>
            <a:ext cx="4347924" cy="48784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0476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019" y="546143"/>
            <a:ext cx="3422839" cy="3840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0663" y="465849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1922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211" y="546143"/>
            <a:ext cx="4462848" cy="5007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70111" y="58200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1928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829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106" y="324365"/>
            <a:ext cx="2925335" cy="62021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8641" y="630194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1942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2573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368922"/>
              </p:ext>
            </p:extLst>
          </p:nvPr>
        </p:nvGraphicFramePr>
        <p:xfrm>
          <a:off x="1315932" y="1241425"/>
          <a:ext cx="8488470" cy="4085206"/>
        </p:xfrm>
        <a:graphic>
          <a:graphicData uri="http://schemas.openxmlformats.org/drawingml/2006/table">
            <a:tbl>
              <a:tblPr firstRow="1" firstCol="1" bandRow="1"/>
              <a:tblGrid>
                <a:gridCol w="5388239"/>
                <a:gridCol w="3100231"/>
              </a:tblGrid>
              <a:tr h="6216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Produced by Alcoa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Bauxite Production for Aluminum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Alumina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Aluminum, Primary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Sheet Aluminum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Extruded Shapes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Forgings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4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Tubing, Rod, Wire, and Bar Aluminum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Aluminum Foil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Aluminum Pistons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Cooking Utensils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57" marR="65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411415" y="12853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42201" y="304803"/>
            <a:ext cx="557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 Estimates of Alcoa Market Share, 1940 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43202" y="6083300"/>
            <a:ext cx="521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Smith, </a:t>
            </a:r>
            <a:r>
              <a:rPr lang="en-US" i="1" dirty="0" smtClean="0"/>
              <a:t>From Monopoly to Competition</a:t>
            </a:r>
            <a:r>
              <a:rPr lang="en-US" dirty="0" smtClean="0"/>
              <a:t>, p. 200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6550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753" y="768570"/>
            <a:ext cx="4413423" cy="4951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0219" y="584474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1943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9177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314" y="390914"/>
            <a:ext cx="4457700" cy="5705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1687" y="6339016"/>
            <a:ext cx="217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Justice Learned Hand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8996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543" y="373152"/>
            <a:ext cx="4611128" cy="51737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1495" y="589417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1962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349" y="373148"/>
            <a:ext cx="4243059" cy="31608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968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064000" y="381000"/>
            <a:ext cx="36576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Sales Outlets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60800" y="1524000"/>
            <a:ext cx="40640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Finished Products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Structural Steel, Rails, Etc</a:t>
            </a:r>
            <a:r>
              <a:rPr lang="en-US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860800" y="2819400"/>
            <a:ext cx="42672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Steel Ingot Production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860800" y="3962400"/>
            <a:ext cx="4470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Pig Iron Production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657600" y="5181600"/>
            <a:ext cx="4572000" cy="1066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Raw Materials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Iron ore, Coal, Limestone, Etc</a:t>
            </a:r>
            <a:r>
              <a:rPr lang="en-US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5384800" y="4572000"/>
            <a:ext cx="1117600" cy="609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5384800" y="3505200"/>
            <a:ext cx="812800" cy="3810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5486400" y="2438400"/>
            <a:ext cx="5080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5486400" y="1143000"/>
            <a:ext cx="4064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8534400" y="2895607"/>
            <a:ext cx="3352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Vertical Integration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at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Carnegie Steel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461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320800" y="2209800"/>
            <a:ext cx="18288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Company 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Refining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860800" y="2209800"/>
            <a:ext cx="2540000" cy="1447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Standard Oil: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Refining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518400" y="2209800"/>
            <a:ext cx="19304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Company B: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Refining</a:t>
            </a: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1930400" y="3733800"/>
            <a:ext cx="508000" cy="1066800"/>
          </a:xfrm>
          <a:prstGeom prst="down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4876800" y="3810000"/>
            <a:ext cx="812800" cy="1219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8026400" y="3810000"/>
            <a:ext cx="609600" cy="1447800"/>
          </a:xfrm>
          <a:prstGeom prst="down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930400" y="5486400"/>
            <a:ext cx="6807200" cy="10668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Independent Crude Oil Producers</a:t>
            </a: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2032000" y="1066800"/>
            <a:ext cx="406400" cy="990600"/>
          </a:xfrm>
          <a:prstGeom prst="up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4876800" y="990600"/>
            <a:ext cx="406400" cy="990600"/>
          </a:xfrm>
          <a:prstGeom prst="up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>
            <a:off x="8229600" y="1066800"/>
            <a:ext cx="304800" cy="990600"/>
          </a:xfrm>
          <a:prstGeom prst="up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1625600" y="228600"/>
            <a:ext cx="7112000" cy="685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Consumers of Distilled Products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(Kerosene, Petroleum, Etc.)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14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747716"/>
            <a:ext cx="50800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854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standardo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451" y="1262066"/>
            <a:ext cx="10579100" cy="43338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845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8128000" cy="388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31202" y="48768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1889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8740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215" y="517152"/>
            <a:ext cx="4435047" cy="53516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7311" y="56841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1884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558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031" y="345994"/>
            <a:ext cx="4087340" cy="57699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3286" y="5622324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Charles Martin Hall, 1885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1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024" y="908222"/>
            <a:ext cx="5715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49731" y="520219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1890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4558" y="5327008"/>
            <a:ext cx="17113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Intended for classroom instruction only.</a:t>
            </a:r>
          </a:p>
          <a:p>
            <a:pPr algn="ctr"/>
            <a:r>
              <a:rPr lang="en-US" sz="1600" b="1" dirty="0" smtClean="0">
                <a:ln w="50800"/>
                <a:solidFill>
                  <a:prstClr val="white">
                    <a:lumMod val="85000"/>
                  </a:prstClr>
                </a:solidFill>
                <a:latin typeface="Calibri"/>
              </a:rPr>
              <a:t>Do not circulate.</a:t>
            </a:r>
            <a:endParaRPr lang="en-US" sz="1600" b="1" dirty="0">
              <a:ln w="50800"/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358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372</Words>
  <Application>Microsoft Office PowerPoint</Application>
  <PresentationFormat>Custom</PresentationFormat>
  <Paragraphs>140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Adams</dc:creator>
  <cp:lastModifiedBy>Pamela Hupp</cp:lastModifiedBy>
  <cp:revision>10</cp:revision>
  <dcterms:created xsi:type="dcterms:W3CDTF">2013-10-12T18:01:38Z</dcterms:created>
  <dcterms:modified xsi:type="dcterms:W3CDTF">2016-07-05T17:00:11Z</dcterms:modified>
</cp:coreProperties>
</file>