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9" r:id="rId2"/>
    <p:sldId id="301" r:id="rId3"/>
    <p:sldId id="289" r:id="rId4"/>
    <p:sldId id="290" r:id="rId5"/>
    <p:sldId id="296" r:id="rId6"/>
    <p:sldId id="300" r:id="rId7"/>
    <p:sldId id="292" r:id="rId8"/>
    <p:sldId id="302" r:id="rId9"/>
    <p:sldId id="298" r:id="rId10"/>
    <p:sldId id="303" r:id="rId11"/>
    <p:sldId id="304" r:id="rId12"/>
    <p:sldId id="305" r:id="rId13"/>
    <p:sldId id="307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56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2E63-BE22-2148-AEBB-2FB8A6DD9AAB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73BC-CE2A-D54A-A0A7-720F61B43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4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85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4926-4D5B-4649-8B9C-F00F4EF1CEA6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small">
          <a:solidFill>
            <a:schemeClr val="tx1"/>
          </a:solidFill>
          <a:latin typeface="Optima Extra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dirty="0" smtClean="0"/>
              <a:t>Multifunctional </a:t>
            </a:r>
            <a:r>
              <a:rPr lang="en-US" dirty="0"/>
              <a:t>Ceramics</a:t>
            </a:r>
          </a:p>
          <a:p>
            <a:pPr lvl="1"/>
            <a:r>
              <a:rPr lang="en-US" dirty="0" smtClean="0"/>
              <a:t>Ferroelectrics</a:t>
            </a:r>
          </a:p>
          <a:p>
            <a:pPr lvl="1"/>
            <a:r>
              <a:rPr lang="en-US" dirty="0" smtClean="0"/>
              <a:t>Conductive Ceramics</a:t>
            </a:r>
          </a:p>
          <a:p>
            <a:pPr lvl="1"/>
            <a:r>
              <a:rPr lang="en-US" dirty="0" smtClean="0"/>
              <a:t>Dielectric Ceramics</a:t>
            </a:r>
          </a:p>
          <a:p>
            <a:pPr lvl="1"/>
            <a:r>
              <a:rPr lang="en-US" dirty="0" smtClean="0"/>
              <a:t>Magnetic Ceramics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85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dirty="0" smtClean="0"/>
              <a:t>Multifunctional </a:t>
            </a:r>
            <a:r>
              <a:rPr lang="en-US" dirty="0"/>
              <a:t>Ceramics</a:t>
            </a:r>
          </a:p>
          <a:p>
            <a:pPr lvl="1"/>
            <a:r>
              <a:rPr lang="en-US" dirty="0" smtClean="0"/>
              <a:t>Ferroelectrics</a:t>
            </a:r>
          </a:p>
          <a:p>
            <a:pPr lvl="1"/>
            <a:r>
              <a:rPr lang="en-US" dirty="0" smtClean="0"/>
              <a:t>Conductive Ceramics</a:t>
            </a:r>
          </a:p>
          <a:p>
            <a:pPr lvl="1"/>
            <a:r>
              <a:rPr lang="en-US" b="1" dirty="0" smtClean="0"/>
              <a:t>Dielectric Ceramics</a:t>
            </a:r>
          </a:p>
          <a:p>
            <a:pPr lvl="1"/>
            <a:r>
              <a:rPr lang="en-US" dirty="0" smtClean="0"/>
              <a:t>Magnetic Ceramics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10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78600" y="5123036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Dielectric Ceramics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store electrical charge</a:t>
            </a:r>
          </a:p>
          <a:p>
            <a:r>
              <a:rPr lang="en-US" dirty="0" smtClean="0"/>
              <a:t>Unlike a battery the discharge is very rapid</a:t>
            </a:r>
          </a:p>
          <a:p>
            <a:r>
              <a:rPr lang="en-US" dirty="0" smtClean="0"/>
              <a:t>The ability to store charge is both materials and structure dependent</a:t>
            </a:r>
          </a:p>
          <a:p>
            <a:r>
              <a:rPr lang="en-US" dirty="0" smtClean="0"/>
              <a:t>Used in all circuits, Powering Transportation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58" y="3861409"/>
            <a:ext cx="3228342" cy="2582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4295" y="5343073"/>
            <a:ext cx="146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Ceramic layer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72855" y="6688723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https://</a:t>
            </a:r>
            <a:r>
              <a:rPr lang="en-US" sz="500" dirty="0" err="1"/>
              <a:t>en.wikipedia.org</a:t>
            </a:r>
            <a:r>
              <a:rPr lang="en-US" sz="500" dirty="0"/>
              <a:t>/wiki/</a:t>
            </a:r>
            <a:r>
              <a:rPr lang="en-US" sz="500" dirty="0" err="1"/>
              <a:t>Polymer_capacitor</a:t>
            </a:r>
            <a:endParaRPr lang="en-US" sz="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32" y="3822525"/>
            <a:ext cx="3367450" cy="24161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609" y="6680683"/>
            <a:ext cx="121315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citytransport.info</a:t>
            </a:r>
            <a:r>
              <a:rPr lang="en-US" sz="500" dirty="0"/>
              <a:t>/Electbus2.htm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732" y="6238671"/>
            <a:ext cx="335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capacitor at each bus 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8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dirty="0" smtClean="0"/>
              <a:t>Multifunctional </a:t>
            </a:r>
            <a:r>
              <a:rPr lang="en-US" dirty="0"/>
              <a:t>Ceramics</a:t>
            </a:r>
          </a:p>
          <a:p>
            <a:pPr lvl="1"/>
            <a:r>
              <a:rPr lang="en-US" dirty="0" smtClean="0"/>
              <a:t>Ferroelectrics</a:t>
            </a:r>
          </a:p>
          <a:p>
            <a:pPr lvl="1"/>
            <a:r>
              <a:rPr lang="en-US" dirty="0" smtClean="0"/>
              <a:t>Conductive Ceramics</a:t>
            </a:r>
          </a:p>
          <a:p>
            <a:pPr lvl="1"/>
            <a:r>
              <a:rPr lang="en-US" dirty="0" smtClean="0"/>
              <a:t>Dielectric Ceramics</a:t>
            </a:r>
          </a:p>
          <a:p>
            <a:pPr lvl="1"/>
            <a:r>
              <a:rPr lang="en-US" b="1" dirty="0" smtClean="0"/>
              <a:t>Magnetic Ceramics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63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78" y="3739222"/>
            <a:ext cx="3517900" cy="231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Ceramics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567"/>
            <a:ext cx="9144000" cy="4525963"/>
          </a:xfrm>
        </p:spPr>
        <p:txBody>
          <a:bodyPr/>
          <a:lstStyle/>
          <a:p>
            <a:r>
              <a:rPr lang="en-US" sz="2400" dirty="0" smtClean="0"/>
              <a:t>Lots of examples like superconductors, giant </a:t>
            </a:r>
            <a:r>
              <a:rPr lang="en-US" sz="2400" dirty="0" err="1" smtClean="0"/>
              <a:t>magntoresistance</a:t>
            </a:r>
            <a:endParaRPr lang="en-US" sz="2400" dirty="0"/>
          </a:p>
          <a:p>
            <a:r>
              <a:rPr lang="en-US" sz="2400" dirty="0" smtClean="0"/>
              <a:t>E.g. </a:t>
            </a:r>
            <a:r>
              <a:rPr lang="en-US" sz="2400" dirty="0" err="1" smtClean="0"/>
              <a:t>Ferrofluids</a:t>
            </a:r>
            <a:r>
              <a:rPr lang="en-US" sz="2400" dirty="0" smtClean="0"/>
              <a:t> :  Fe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or other magnetic oxides nanoparticles</a:t>
            </a:r>
          </a:p>
          <a:p>
            <a:r>
              <a:rPr lang="en-US" sz="2400" dirty="0"/>
              <a:t>Average particle size 10nm with stabilizing surfactant </a:t>
            </a:r>
            <a:endParaRPr lang="en-US" sz="2400" dirty="0" smtClean="0"/>
          </a:p>
          <a:p>
            <a:r>
              <a:rPr lang="en-US" sz="2400" dirty="0" smtClean="0"/>
              <a:t>Used for vacuum seals in space </a:t>
            </a:r>
          </a:p>
          <a:p>
            <a:r>
              <a:rPr lang="en-US" sz="2400" dirty="0" smtClean="0"/>
              <a:t>Examples of possible future uses include:</a:t>
            </a:r>
          </a:p>
          <a:p>
            <a:pPr lvl="1"/>
            <a:r>
              <a:rPr lang="en-US" sz="2400" dirty="0" smtClean="0"/>
              <a:t>cancer treatments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icrosatellite propulsion</a:t>
            </a:r>
          </a:p>
          <a:p>
            <a:pPr lvl="1"/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49618" y="6273677"/>
            <a:ext cx="40449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fractalenlightenment.com</a:t>
            </a:r>
            <a:r>
              <a:rPr lang="en-US" sz="800" dirty="0"/>
              <a:t>/14637/artwork/fractal-sculptures-with-magnetic-</a:t>
            </a:r>
            <a:r>
              <a:rPr lang="en-US" sz="800" dirty="0" err="1"/>
              <a:t>ferrofluid</a:t>
            </a: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39387"/>
            <a:ext cx="3104344" cy="1832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284" y="6537588"/>
            <a:ext cx="3195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 smtClean="0"/>
              <a:t>Jian</a:t>
            </a:r>
            <a:r>
              <a:rPr lang="en-US" sz="600" dirty="0" smtClean="0"/>
              <a:t> </a:t>
            </a:r>
            <a:r>
              <a:rPr lang="en-US" sz="600" dirty="0" err="1" smtClean="0"/>
              <a:t>Zeng</a:t>
            </a:r>
            <a:r>
              <a:rPr lang="en-US" sz="600" dirty="0" smtClean="0"/>
              <a:t> et al </a:t>
            </a:r>
            <a:r>
              <a:rPr lang="en-US" sz="600" dirty="0">
                <a:latin typeface="Arial"/>
              </a:rPr>
              <a:t>Journal of Magnetism and Magnetic Materials, Volume 346, 2013, 118–123</a:t>
            </a:r>
          </a:p>
          <a:p>
            <a:endParaRPr lang="en-US" sz="600" dirty="0"/>
          </a:p>
        </p:txBody>
      </p:sp>
      <p:sp>
        <p:nvSpPr>
          <p:cNvPr id="8" name="Rectangle 7"/>
          <p:cNvSpPr/>
          <p:nvPr/>
        </p:nvSpPr>
        <p:spPr>
          <a:xfrm>
            <a:off x="6570516" y="5198759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60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48562"/>
            <a:ext cx="9019062" cy="4525963"/>
          </a:xfrm>
        </p:spPr>
        <p:txBody>
          <a:bodyPr/>
          <a:lstStyle/>
          <a:p>
            <a:pPr marL="285750" indent="-285750"/>
            <a:r>
              <a:rPr lang="en-US" dirty="0" smtClean="0"/>
              <a:t>Technical or functional ceramics can take many forms</a:t>
            </a:r>
          </a:p>
          <a:p>
            <a:pPr marL="685800" lvl="1"/>
            <a:r>
              <a:rPr lang="en-US" dirty="0" smtClean="0"/>
              <a:t>Multifunctional Ceramics, Ferroelectrics, Conductive Ceramics, Dielectric Ceramics, Magnetic Ceramics, etc.</a:t>
            </a:r>
          </a:p>
          <a:p>
            <a:r>
              <a:rPr lang="en-US" dirty="0" smtClean="0"/>
              <a:t>These materials require a number of steps in their operational chain of fabrication</a:t>
            </a:r>
          </a:p>
          <a:p>
            <a:r>
              <a:rPr lang="en-US" dirty="0" smtClean="0"/>
              <a:t>These range from mining/purchasing the raw materials, transportation, material preparation, </a:t>
            </a:r>
            <a:r>
              <a:rPr lang="en-US" dirty="0"/>
              <a:t>processing of </a:t>
            </a:r>
            <a:r>
              <a:rPr lang="en-US" dirty="0" smtClean="0"/>
              <a:t>materials (synthesis, deposition etc.), scale up and yield improvement, distribution, intensification</a:t>
            </a:r>
          </a:p>
          <a:p>
            <a:r>
              <a:rPr lang="en-US" dirty="0" smtClean="0"/>
              <a:t>There are both scientific an social challenges associated with each step</a:t>
            </a:r>
          </a:p>
        </p:txBody>
      </p:sp>
    </p:spTree>
    <p:extLst>
      <p:ext uri="{BB962C8B-B14F-4D97-AF65-F5344CB8AC3E}">
        <p14:creationId xmlns:p14="http://schemas.microsoft.com/office/powerpoint/2010/main" val="27792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b="1" dirty="0" smtClean="0"/>
              <a:t>Multifunctional </a:t>
            </a:r>
            <a:r>
              <a:rPr lang="en-US" b="1" dirty="0"/>
              <a:t>Ceramics</a:t>
            </a:r>
          </a:p>
          <a:p>
            <a:pPr lvl="1"/>
            <a:r>
              <a:rPr lang="en-US" dirty="0" smtClean="0"/>
              <a:t>Ferroelectrics</a:t>
            </a:r>
          </a:p>
          <a:p>
            <a:pPr lvl="1"/>
            <a:r>
              <a:rPr lang="en-US" dirty="0" smtClean="0"/>
              <a:t>Conductive Ceramics</a:t>
            </a:r>
          </a:p>
          <a:p>
            <a:pPr lvl="1"/>
            <a:r>
              <a:rPr lang="en-US" dirty="0" smtClean="0"/>
              <a:t>Dielectric Ceramics</a:t>
            </a:r>
          </a:p>
          <a:p>
            <a:pPr lvl="1"/>
            <a:r>
              <a:rPr lang="en-US" dirty="0" smtClean="0"/>
              <a:t>Magnetic </a:t>
            </a:r>
            <a:r>
              <a:rPr lang="en-US" dirty="0" err="1" smtClean="0"/>
              <a:t>CeramicsEtc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941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5" y="-5299"/>
            <a:ext cx="8229600" cy="1143000"/>
          </a:xfrm>
        </p:spPr>
        <p:txBody>
          <a:bodyPr/>
          <a:lstStyle/>
          <a:p>
            <a:r>
              <a:rPr lang="en-US" b="1" dirty="0" smtClean="0"/>
              <a:t>Multifunctional Ceramics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3" y="6175503"/>
            <a:ext cx="7007328" cy="639788"/>
          </a:xfrm>
        </p:spPr>
        <p:txBody>
          <a:bodyPr/>
          <a:lstStyle/>
          <a:p>
            <a:r>
              <a:rPr lang="en-US" sz="2400" dirty="0" smtClean="0"/>
              <a:t>Methods of Transducing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28457" y="3033629"/>
            <a:ext cx="1105334" cy="48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92900" y="850900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967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 they work?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006"/>
            <a:ext cx="8023577" cy="1046981"/>
          </a:xfrm>
        </p:spPr>
        <p:txBody>
          <a:bodyPr/>
          <a:lstStyle/>
          <a:p>
            <a:r>
              <a:rPr lang="en-US" sz="2400" dirty="0" smtClean="0"/>
              <a:t>Use the crystal structure to facilitate the transducer action:  E.g. piezoelectric Quartz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081"/>
          <a:stretch/>
        </p:blipFill>
        <p:spPr>
          <a:xfrm>
            <a:off x="1062808" y="2173964"/>
            <a:ext cx="6616700" cy="3133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547" y="5801053"/>
            <a:ext cx="7343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of stress induces a positive and negative side to the crystal.  This electric filed can be very large e.g. thousands of volts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72818" y="6580990"/>
            <a:ext cx="159530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paganpath.com</a:t>
            </a:r>
            <a:r>
              <a:rPr lang="en-US" sz="500" dirty="0"/>
              <a:t>/study/academy/crystals/347-2</a:t>
            </a:r>
          </a:p>
        </p:txBody>
      </p:sp>
    </p:spTree>
    <p:extLst>
      <p:ext uri="{BB962C8B-B14F-4D97-AF65-F5344CB8AC3E}">
        <p14:creationId xmlns:p14="http://schemas.microsoft.com/office/powerpoint/2010/main" val="35682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5" y="-5299"/>
            <a:ext cx="8229600" cy="1143000"/>
          </a:xfrm>
        </p:spPr>
        <p:txBody>
          <a:bodyPr/>
          <a:lstStyle/>
          <a:p>
            <a:r>
              <a:rPr lang="en-US" b="1" dirty="0" smtClean="0"/>
              <a:t>Multifunctional Ceramics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51" y="946466"/>
            <a:ext cx="7007328" cy="4525963"/>
          </a:xfrm>
        </p:spPr>
        <p:txBody>
          <a:bodyPr/>
          <a:lstStyle/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60" y="6337697"/>
            <a:ext cx="86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possibilities exist but at very inefficient (e.g. </a:t>
            </a:r>
            <a:r>
              <a:rPr lang="en-US" dirty="0" err="1" smtClean="0"/>
              <a:t>electrocaloric</a:t>
            </a:r>
            <a:r>
              <a:rPr lang="en-US" dirty="0" smtClean="0"/>
              <a:t> record is &lt;12°C/480V/cm)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0472" y="3797915"/>
            <a:ext cx="917193" cy="587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76282" y="946466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61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dirty="0" smtClean="0"/>
              <a:t>Multifunctional </a:t>
            </a:r>
            <a:r>
              <a:rPr lang="en-US" dirty="0"/>
              <a:t>Ceramics</a:t>
            </a:r>
          </a:p>
          <a:p>
            <a:pPr lvl="1"/>
            <a:r>
              <a:rPr lang="en-US" b="1" dirty="0" smtClean="0"/>
              <a:t>Ferroelectrics</a:t>
            </a:r>
          </a:p>
          <a:p>
            <a:pPr lvl="1"/>
            <a:r>
              <a:rPr lang="en-US" dirty="0" smtClean="0"/>
              <a:t>Conductive Ceramics</a:t>
            </a:r>
          </a:p>
          <a:p>
            <a:pPr lvl="1"/>
            <a:r>
              <a:rPr lang="en-US" dirty="0" smtClean="0"/>
              <a:t>Dielectric Ceramics</a:t>
            </a:r>
          </a:p>
          <a:p>
            <a:pPr lvl="1"/>
            <a:r>
              <a:rPr lang="en-US" dirty="0" smtClean="0"/>
              <a:t>Magnetic Ceramics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87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other forms of these functional ceramics exist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6" y="1024006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Ferroelectrics</a:t>
            </a:r>
          </a:p>
          <a:p>
            <a:pPr lvl="1"/>
            <a:r>
              <a:rPr lang="en-US" sz="2400" dirty="0" smtClean="0"/>
              <a:t>Display a permanent polarization after electric field is removed. </a:t>
            </a:r>
          </a:p>
          <a:p>
            <a:pPr lvl="1"/>
            <a:r>
              <a:rPr lang="en-US" sz="2400" dirty="0" smtClean="0"/>
              <a:t>Way of storing information</a:t>
            </a:r>
          </a:p>
          <a:p>
            <a:pPr lvl="1"/>
            <a:r>
              <a:rPr lang="en-US" sz="2400" dirty="0" smtClean="0"/>
              <a:t>Used in the chip for your smartcard</a:t>
            </a:r>
            <a:endParaRPr lang="en-US" sz="2400" dirty="0"/>
          </a:p>
          <a:p>
            <a:pPr lvl="1"/>
            <a:r>
              <a:rPr lang="en-US" sz="2400" dirty="0" smtClean="0"/>
              <a:t>Examples include BaTiO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5" y="3598612"/>
            <a:ext cx="2728730" cy="2728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811" y="6339101"/>
            <a:ext cx="160813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cmt-stl.org</a:t>
            </a:r>
            <a:r>
              <a:rPr lang="en-US" sz="500" dirty="0"/>
              <a:t>/bringing-smart-cards-to-the-region/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65" y="3419649"/>
            <a:ext cx="4070400" cy="2715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6688723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http://what-when-</a:t>
            </a:r>
            <a:r>
              <a:rPr lang="en-US" sz="500" dirty="0" err="1"/>
              <a:t>how.com</a:t>
            </a:r>
            <a:r>
              <a:rPr lang="en-US" sz="500" dirty="0"/>
              <a:t>/electronic-properties-of-materials/electrical-properties-of-polymers-ceramics-dielectrics-and-amorphous-materials-part-3/</a:t>
            </a:r>
          </a:p>
        </p:txBody>
      </p:sp>
    </p:spTree>
    <p:extLst>
      <p:ext uri="{BB962C8B-B14F-4D97-AF65-F5344CB8AC3E}">
        <p14:creationId xmlns:p14="http://schemas.microsoft.com/office/powerpoint/2010/main" val="47146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or technical ceramics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Can take many forms:</a:t>
            </a:r>
          </a:p>
          <a:p>
            <a:pPr marL="685800" lvl="1"/>
            <a:r>
              <a:rPr lang="en-US" dirty="0" smtClean="0"/>
              <a:t>Multifunctional </a:t>
            </a:r>
            <a:r>
              <a:rPr lang="en-US" dirty="0"/>
              <a:t>Ceramics</a:t>
            </a:r>
          </a:p>
          <a:p>
            <a:pPr lvl="1"/>
            <a:r>
              <a:rPr lang="en-US" dirty="0" smtClean="0"/>
              <a:t>Ferroelectrics</a:t>
            </a:r>
          </a:p>
          <a:p>
            <a:pPr lvl="1"/>
            <a:r>
              <a:rPr lang="en-US" b="1" dirty="0" smtClean="0"/>
              <a:t>Conductive Ceramics</a:t>
            </a:r>
          </a:p>
          <a:p>
            <a:pPr lvl="1"/>
            <a:r>
              <a:rPr lang="en-US" dirty="0" smtClean="0"/>
              <a:t>Dielectric Ceramics</a:t>
            </a:r>
          </a:p>
          <a:p>
            <a:pPr lvl="1"/>
            <a:r>
              <a:rPr lang="en-US" dirty="0" smtClean="0"/>
              <a:t>Magnetic Ceramics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731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" y="5135861"/>
            <a:ext cx="23241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Conductive Ceramics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56" y="1024006"/>
            <a:ext cx="8743244" cy="4525963"/>
          </a:xfrm>
        </p:spPr>
        <p:txBody>
          <a:bodyPr/>
          <a:lstStyle/>
          <a:p>
            <a:r>
              <a:rPr lang="en-US" sz="2400" b="1" dirty="0" smtClean="0"/>
              <a:t>Transparent conductive oxides</a:t>
            </a:r>
          </a:p>
          <a:p>
            <a:pPr lvl="1"/>
            <a:r>
              <a:rPr lang="en-US" sz="2400" dirty="0" smtClean="0"/>
              <a:t>Display a high electrical conductivity</a:t>
            </a:r>
          </a:p>
          <a:p>
            <a:pPr lvl="1"/>
            <a:r>
              <a:rPr lang="en-US" sz="2400" dirty="0" smtClean="0"/>
              <a:t>Are transparent in the visible regime</a:t>
            </a:r>
          </a:p>
          <a:p>
            <a:pPr lvl="1"/>
            <a:r>
              <a:rPr lang="en-US" sz="2400" dirty="0" smtClean="0"/>
              <a:t>Critical to flat panel displays, TV’s, IPhones,  solar cells</a:t>
            </a:r>
          </a:p>
          <a:p>
            <a:pPr lvl="1"/>
            <a:r>
              <a:rPr lang="en-US" sz="2400" dirty="0" smtClean="0"/>
              <a:t>Examples include Indium </a:t>
            </a:r>
            <a:r>
              <a:rPr lang="en-US" sz="2400" dirty="0"/>
              <a:t>T</a:t>
            </a:r>
            <a:r>
              <a:rPr lang="en-US" sz="2400" dirty="0" smtClean="0"/>
              <a:t>in Oxide (ITO)</a:t>
            </a:r>
          </a:p>
          <a:p>
            <a:pPr lvl="1"/>
            <a:r>
              <a:rPr lang="en-US" sz="2400" dirty="0" smtClean="0"/>
              <a:t>Less expensive alternative is Aluminum Zinc Oxide (AZO)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3274" y="6569419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err="1"/>
              <a:t>bizbeatblog.dallasnews.com</a:t>
            </a:r>
            <a:r>
              <a:rPr lang="en-US" sz="500" dirty="0"/>
              <a:t>/tag/head-up-display/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58" y="3929805"/>
            <a:ext cx="2980226" cy="2267184"/>
          </a:xfrm>
          <a:prstGeom prst="rect">
            <a:avLst/>
          </a:prstGeom>
        </p:spPr>
      </p:pic>
      <p:pic>
        <p:nvPicPr>
          <p:cNvPr id="6" name="Picture 5" descr="FullSizeRend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35491" r="10449" b="23189"/>
          <a:stretch/>
        </p:blipFill>
        <p:spPr>
          <a:xfrm>
            <a:off x="4268474" y="3735680"/>
            <a:ext cx="3880431" cy="28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8244</TotalTime>
  <Words>629</Words>
  <Application>Microsoft Office PowerPoint</Application>
  <PresentationFormat>On-screen Show (4:3)</PresentationFormat>
  <Paragraphs>141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Advanced or technical ceramics</vt:lpstr>
      <vt:lpstr>Advanced or technical ceramics</vt:lpstr>
      <vt:lpstr>Multifunctional Ceramics</vt:lpstr>
      <vt:lpstr>How do they work?</vt:lpstr>
      <vt:lpstr>Multifunctional Ceramics</vt:lpstr>
      <vt:lpstr>Advanced or technical ceramics</vt:lpstr>
      <vt:lpstr>What other forms of these functional ceramics exist</vt:lpstr>
      <vt:lpstr>Advanced or technical ceramics</vt:lpstr>
      <vt:lpstr>Conductive Ceramics</vt:lpstr>
      <vt:lpstr>Advanced or technical ceramics</vt:lpstr>
      <vt:lpstr>Dielectric Ceramics</vt:lpstr>
      <vt:lpstr>Advanced or technical ceramics</vt:lpstr>
      <vt:lpstr>Magnetic Ceramics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Perry</dc:creator>
  <cp:lastModifiedBy>Pamela Hupp</cp:lastModifiedBy>
  <cp:revision>70</cp:revision>
  <dcterms:created xsi:type="dcterms:W3CDTF">2013-08-29T15:19:37Z</dcterms:created>
  <dcterms:modified xsi:type="dcterms:W3CDTF">2016-07-06T13:12:15Z</dcterms:modified>
</cp:coreProperties>
</file>