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94" r:id="rId2"/>
    <p:sldId id="279" r:id="rId3"/>
    <p:sldId id="278" r:id="rId4"/>
    <p:sldId id="282" r:id="rId5"/>
    <p:sldId id="271" r:id="rId6"/>
    <p:sldId id="280" r:id="rId7"/>
    <p:sldId id="284" r:id="rId8"/>
    <p:sldId id="281" r:id="rId9"/>
    <p:sldId id="267" r:id="rId10"/>
    <p:sldId id="285" r:id="rId11"/>
    <p:sldId id="270" r:id="rId12"/>
    <p:sldId id="286" r:id="rId13"/>
    <p:sldId id="275" r:id="rId14"/>
    <p:sldId id="288" r:id="rId15"/>
    <p:sldId id="289" r:id="rId16"/>
    <p:sldId id="290" r:id="rId17"/>
    <p:sldId id="287" r:id="rId18"/>
    <p:sldId id="276" r:id="rId19"/>
    <p:sldId id="291" r:id="rId20"/>
    <p:sldId id="292" r:id="rId21"/>
    <p:sldId id="273" r:id="rId22"/>
    <p:sldId id="269" r:id="rId23"/>
    <p:sldId id="274" r:id="rId24"/>
    <p:sldId id="293"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6" d="100"/>
          <a:sy n="96" d="100"/>
        </p:scale>
        <p:origin x="-1968"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52E63-BE22-2148-AEBB-2FB8A6DD9AAB}" type="datetimeFigureOut">
              <a:rPr lang="en-US" smtClean="0"/>
              <a:pPr/>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C73BC-CE2A-D54A-A0A7-720F61B4309F}" type="slidenum">
              <a:rPr lang="en-US" smtClean="0"/>
              <a:pPr/>
              <a:t>‹#›</a:t>
            </a:fld>
            <a:endParaRPr lang="en-US"/>
          </a:p>
        </p:txBody>
      </p:sp>
    </p:spTree>
    <p:extLst>
      <p:ext uri="{BB962C8B-B14F-4D97-AF65-F5344CB8AC3E}">
        <p14:creationId xmlns:p14="http://schemas.microsoft.com/office/powerpoint/2010/main" val="24178432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C73BC-CE2A-D54A-A0A7-720F61B4309F}" type="slidenum">
              <a:rPr lang="en-US" smtClean="0"/>
              <a:pPr/>
              <a:t>5</a:t>
            </a:fld>
            <a:endParaRPr lang="en-US"/>
          </a:p>
        </p:txBody>
      </p:sp>
    </p:spTree>
    <p:extLst>
      <p:ext uri="{BB962C8B-B14F-4D97-AF65-F5344CB8AC3E}">
        <p14:creationId xmlns:p14="http://schemas.microsoft.com/office/powerpoint/2010/main" val="132406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C73BC-CE2A-D54A-A0A7-720F61B4309F}" type="slidenum">
              <a:rPr lang="en-US" smtClean="0"/>
              <a:pPr/>
              <a:t>7</a:t>
            </a:fld>
            <a:endParaRPr lang="en-US"/>
          </a:p>
        </p:txBody>
      </p:sp>
    </p:spTree>
    <p:extLst>
      <p:ext uri="{BB962C8B-B14F-4D97-AF65-F5344CB8AC3E}">
        <p14:creationId xmlns:p14="http://schemas.microsoft.com/office/powerpoint/2010/main" val="197267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C73BC-CE2A-D54A-A0A7-720F61B4309F}" type="slidenum">
              <a:rPr lang="en-US" smtClean="0"/>
              <a:pPr/>
              <a:t>9</a:t>
            </a:fld>
            <a:endParaRPr lang="en-US"/>
          </a:p>
        </p:txBody>
      </p:sp>
    </p:spTree>
    <p:extLst>
      <p:ext uri="{BB962C8B-B14F-4D97-AF65-F5344CB8AC3E}">
        <p14:creationId xmlns:p14="http://schemas.microsoft.com/office/powerpoint/2010/main" val="406357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C73BC-CE2A-D54A-A0A7-720F61B4309F}" type="slidenum">
              <a:rPr lang="en-US" smtClean="0"/>
              <a:pPr/>
              <a:t>11</a:t>
            </a:fld>
            <a:endParaRPr lang="en-US"/>
          </a:p>
        </p:txBody>
      </p:sp>
    </p:spTree>
    <p:extLst>
      <p:ext uri="{BB962C8B-B14F-4D97-AF65-F5344CB8AC3E}">
        <p14:creationId xmlns:p14="http://schemas.microsoft.com/office/powerpoint/2010/main" val="280419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324926-4D5B-4649-8B9C-F00F4EF1CEA6}"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24926-4D5B-4649-8B9C-F00F4EF1CEA6}"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24926-4D5B-4649-8B9C-F00F4EF1CEA6}"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24926-4D5B-4649-8B9C-F00F4EF1CEA6}"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324926-4D5B-4649-8B9C-F00F4EF1CEA6}"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324926-4D5B-4649-8B9C-F00F4EF1CEA6}"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324926-4D5B-4649-8B9C-F00F4EF1CEA6}" type="datetimeFigureOut">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324926-4D5B-4649-8B9C-F00F4EF1CEA6}" type="datetimeFigureOut">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24926-4D5B-4649-8B9C-F00F4EF1CEA6}" type="datetimeFigureOut">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24926-4D5B-4649-8B9C-F00F4EF1CEA6}"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24926-4D5B-4649-8B9C-F00F4EF1CEA6}"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856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24926-4D5B-4649-8B9C-F00F4EF1CEA6}" type="datetimeFigureOut">
              <a:rPr lang="en-US" smtClean="0"/>
              <a:pPr/>
              <a:t>6/30/2016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2DF94-91B5-024D-B786-55F10A9800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cap="small">
          <a:solidFill>
            <a:schemeClr val="tx1"/>
          </a:solidFill>
          <a:latin typeface="Optima ExtraBlack"/>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6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6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6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6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tPd1GIwjRF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pload.wikimedia.org/wikipedia/commons/thumb/1/17/Lipari-Obsidienne_(5).jpg/225px-Lipari-Obsidienne_(5).jpg" TargetMode="External"/><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digh.weebly.com/featured-artifacts/category/amphoriskos" TargetMode="External"/><Relationship Id="rId7"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ancientpeoples.tumblr.com/post/61430046465/millefiori-bowl-1-100-ad-roman-glass-source"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en.wikipedia.org/wiki/Venetian_glass" TargetMode="External"/><Relationship Id="rId5" Type="http://schemas.openxmlformats.org/officeDocument/2006/relationships/image" Target="../media/image17.png"/><Relationship Id="rId4" Type="http://schemas.openxmlformats.org/officeDocument/2006/relationships/hyperlink" Target="http://northeasthistorytour.blogspot.com/2011/03/oldest-stained-glass-window-in-world.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xe-f4gokRBs"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ceramics.org/wp-content/video/rupert_drop.jpg"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paradoxplace.com/Photo%20Pages/France/Chartres/Joseph_Window/Images/900/Joseph-upper-middle-Sept07-DE7142sAR900.jpg" TargetMode="External"/><Relationship Id="rId4" Type="http://schemas.openxmlformats.org/officeDocument/2006/relationships/hyperlink" Target="http://www.wikipedia.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ig4G5WbOMLc"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www.youtube.com/watch?v=0MwMkBET_5I" TargetMode="External"/><Relationship Id="rId4" Type="http://schemas.openxmlformats.org/officeDocument/2006/relationships/hyperlink" Target="https://www.youtube.com/watch?v=wT8xI4PEU8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cmog.org/article/what-is-gla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s-media-cache-ak0.pinimg.com/236x/cb/e8/6f/cbe86f708b15d1a2c549503c2ba6f5ee.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njouclothing.files.wordpress.com/2013/01/7.jpg?w=640" TargetMode="Externa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Ceramics and Glass</a:t>
            </a:r>
            <a:endParaRPr lang="en-US" dirty="0"/>
          </a:p>
        </p:txBody>
      </p:sp>
      <p:sp>
        <p:nvSpPr>
          <p:cNvPr id="3" name="Subtitle 2"/>
          <p:cNvSpPr>
            <a:spLocks noGrp="1"/>
          </p:cNvSpPr>
          <p:nvPr>
            <p:ph type="subTitle" idx="1"/>
          </p:nvPr>
        </p:nvSpPr>
        <p:spPr/>
        <p:txBody>
          <a:bodyPr/>
          <a:lstStyle/>
          <a:p>
            <a:r>
              <a:rPr lang="en-US" dirty="0" smtClean="0">
                <a:hlinkClick r:id="rId2"/>
              </a:rPr>
              <a:t>https://www.youtube.com/watch?v=tPd1GIwjRFM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Tree>
    <p:extLst>
      <p:ext uri="{BB962C8B-B14F-4D97-AF65-F5344CB8AC3E}">
        <p14:creationId xmlns:p14="http://schemas.microsoft.com/office/powerpoint/2010/main" val="298132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dirty="0" smtClean="0"/>
              <a:t>SiO</a:t>
            </a:r>
            <a:r>
              <a:rPr lang="en-US" baseline="-25000" dirty="0" smtClean="0"/>
              <a:t>2</a:t>
            </a:r>
            <a:endParaRPr lang="en-US" baseline="-25000" dirty="0"/>
          </a:p>
        </p:txBody>
      </p:sp>
      <p:sp>
        <p:nvSpPr>
          <p:cNvPr id="3" name="Content Placeholder 2"/>
          <p:cNvSpPr>
            <a:spLocks noGrp="1"/>
          </p:cNvSpPr>
          <p:nvPr>
            <p:ph idx="1"/>
          </p:nvPr>
        </p:nvSpPr>
        <p:spPr>
          <a:xfrm>
            <a:off x="3680794" y="1348562"/>
            <a:ext cx="5006005" cy="4525963"/>
          </a:xfrm>
        </p:spPr>
        <p:txBody>
          <a:bodyPr/>
          <a:lstStyle/>
          <a:p>
            <a:r>
              <a:rPr lang="en-US" dirty="0" smtClean="0"/>
              <a:t>Glass is amorphous </a:t>
            </a:r>
            <a:r>
              <a:rPr lang="en-US" dirty="0" err="1" smtClean="0"/>
              <a:t>ie</a:t>
            </a:r>
            <a:r>
              <a:rPr lang="en-US" dirty="0" smtClean="0"/>
              <a:t> structure is random in long range</a:t>
            </a:r>
          </a:p>
          <a:p>
            <a:r>
              <a:rPr lang="en-US" dirty="0" smtClean="0"/>
              <a:t>It is inherently unstable so it will crystallize with time (called </a:t>
            </a:r>
            <a:r>
              <a:rPr lang="en-US" dirty="0" err="1" smtClean="0"/>
              <a:t>vitrification</a:t>
            </a:r>
            <a:r>
              <a:rPr lang="en-US" dirty="0" smtClean="0"/>
              <a:t>)</a:t>
            </a:r>
          </a:p>
          <a:p>
            <a:r>
              <a:rPr lang="en-US" dirty="0" smtClean="0"/>
              <a:t>Melts at 1713°C very high</a:t>
            </a:r>
          </a:p>
          <a:p>
            <a:r>
              <a:rPr lang="en-US" dirty="0" smtClean="0"/>
              <a:t>Given a fire gets no more than 1000°C how did we ever get to develop it?</a:t>
            </a:r>
            <a:endParaRPr lang="en-US" dirty="0"/>
          </a:p>
        </p:txBody>
      </p:sp>
      <p:sp>
        <p:nvSpPr>
          <p:cNvPr id="4" name="TextBox 3"/>
          <p:cNvSpPr txBox="1"/>
          <p:nvPr/>
        </p:nvSpPr>
        <p:spPr>
          <a:xfrm>
            <a:off x="1079903" y="2441273"/>
            <a:ext cx="343701" cy="369332"/>
          </a:xfrm>
          <a:prstGeom prst="rect">
            <a:avLst/>
          </a:prstGeom>
          <a:noFill/>
        </p:spPr>
        <p:txBody>
          <a:bodyPr wrap="none" rtlCol="0">
            <a:spAutoFit/>
          </a:bodyPr>
          <a:lstStyle/>
          <a:p>
            <a:r>
              <a:rPr lang="en-US" dirty="0" smtClean="0"/>
              <a:t>Si</a:t>
            </a:r>
            <a:endParaRPr lang="en-US" dirty="0"/>
          </a:p>
        </p:txBody>
      </p:sp>
      <p:sp>
        <p:nvSpPr>
          <p:cNvPr id="5" name="TextBox 4"/>
          <p:cNvSpPr txBox="1"/>
          <p:nvPr/>
        </p:nvSpPr>
        <p:spPr>
          <a:xfrm>
            <a:off x="360173" y="1497563"/>
            <a:ext cx="343701" cy="369332"/>
          </a:xfrm>
          <a:prstGeom prst="rect">
            <a:avLst/>
          </a:prstGeom>
          <a:noFill/>
        </p:spPr>
        <p:txBody>
          <a:bodyPr wrap="none" rtlCol="0">
            <a:spAutoFit/>
          </a:bodyPr>
          <a:lstStyle/>
          <a:p>
            <a:r>
              <a:rPr lang="en-US" dirty="0" smtClean="0"/>
              <a:t>Si</a:t>
            </a:r>
            <a:endParaRPr lang="en-US" dirty="0"/>
          </a:p>
        </p:txBody>
      </p:sp>
      <p:sp>
        <p:nvSpPr>
          <p:cNvPr id="6" name="TextBox 5"/>
          <p:cNvSpPr txBox="1"/>
          <p:nvPr/>
        </p:nvSpPr>
        <p:spPr>
          <a:xfrm>
            <a:off x="1901839" y="1444032"/>
            <a:ext cx="343701" cy="369332"/>
          </a:xfrm>
          <a:prstGeom prst="rect">
            <a:avLst/>
          </a:prstGeom>
          <a:noFill/>
        </p:spPr>
        <p:txBody>
          <a:bodyPr wrap="none" rtlCol="0">
            <a:spAutoFit/>
          </a:bodyPr>
          <a:lstStyle/>
          <a:p>
            <a:r>
              <a:rPr lang="en-US" dirty="0" smtClean="0"/>
              <a:t>Si</a:t>
            </a:r>
            <a:endParaRPr lang="en-US" dirty="0"/>
          </a:p>
        </p:txBody>
      </p:sp>
      <p:sp>
        <p:nvSpPr>
          <p:cNvPr id="7" name="TextBox 6"/>
          <p:cNvSpPr txBox="1"/>
          <p:nvPr/>
        </p:nvSpPr>
        <p:spPr>
          <a:xfrm>
            <a:off x="742401" y="1988285"/>
            <a:ext cx="337502" cy="369332"/>
          </a:xfrm>
          <a:prstGeom prst="rect">
            <a:avLst/>
          </a:prstGeom>
          <a:noFill/>
        </p:spPr>
        <p:txBody>
          <a:bodyPr wrap="none" rtlCol="0">
            <a:spAutoFit/>
          </a:bodyPr>
          <a:lstStyle/>
          <a:p>
            <a:r>
              <a:rPr lang="en-US" dirty="0" smtClean="0"/>
              <a:t>O</a:t>
            </a:r>
            <a:endParaRPr lang="en-US" dirty="0"/>
          </a:p>
        </p:txBody>
      </p:sp>
      <p:sp>
        <p:nvSpPr>
          <p:cNvPr id="8" name="TextBox 7"/>
          <p:cNvSpPr txBox="1"/>
          <p:nvPr/>
        </p:nvSpPr>
        <p:spPr>
          <a:xfrm>
            <a:off x="1496411" y="1988285"/>
            <a:ext cx="337502" cy="369332"/>
          </a:xfrm>
          <a:prstGeom prst="rect">
            <a:avLst/>
          </a:prstGeom>
          <a:noFill/>
        </p:spPr>
        <p:txBody>
          <a:bodyPr wrap="none" rtlCol="0">
            <a:spAutoFit/>
          </a:bodyPr>
          <a:lstStyle/>
          <a:p>
            <a:r>
              <a:rPr lang="en-US" dirty="0" smtClean="0"/>
              <a:t>O</a:t>
            </a:r>
            <a:endParaRPr lang="en-US" dirty="0"/>
          </a:p>
        </p:txBody>
      </p:sp>
      <p:sp>
        <p:nvSpPr>
          <p:cNvPr id="9" name="TextBox 8"/>
          <p:cNvSpPr txBox="1"/>
          <p:nvPr/>
        </p:nvSpPr>
        <p:spPr>
          <a:xfrm>
            <a:off x="742401" y="3045409"/>
            <a:ext cx="337502" cy="369332"/>
          </a:xfrm>
          <a:prstGeom prst="rect">
            <a:avLst/>
          </a:prstGeom>
          <a:noFill/>
        </p:spPr>
        <p:txBody>
          <a:bodyPr wrap="none" rtlCol="0">
            <a:spAutoFit/>
          </a:bodyPr>
          <a:lstStyle/>
          <a:p>
            <a:r>
              <a:rPr lang="en-US" dirty="0" smtClean="0"/>
              <a:t>O</a:t>
            </a:r>
            <a:endParaRPr lang="en-US" dirty="0"/>
          </a:p>
        </p:txBody>
      </p:sp>
      <p:sp>
        <p:nvSpPr>
          <p:cNvPr id="10" name="TextBox 9"/>
          <p:cNvSpPr txBox="1"/>
          <p:nvPr/>
        </p:nvSpPr>
        <p:spPr>
          <a:xfrm>
            <a:off x="1496411" y="3045409"/>
            <a:ext cx="337502" cy="369332"/>
          </a:xfrm>
          <a:prstGeom prst="rect">
            <a:avLst/>
          </a:prstGeom>
          <a:noFill/>
        </p:spPr>
        <p:txBody>
          <a:bodyPr wrap="none" rtlCol="0">
            <a:spAutoFit/>
          </a:bodyPr>
          <a:lstStyle/>
          <a:p>
            <a:r>
              <a:rPr lang="en-US" dirty="0" smtClean="0"/>
              <a:t>O</a:t>
            </a:r>
            <a:endParaRPr lang="en-US" dirty="0"/>
          </a:p>
        </p:txBody>
      </p:sp>
      <p:sp>
        <p:nvSpPr>
          <p:cNvPr id="11" name="TextBox 10"/>
          <p:cNvSpPr txBox="1"/>
          <p:nvPr/>
        </p:nvSpPr>
        <p:spPr>
          <a:xfrm>
            <a:off x="1833913" y="3580505"/>
            <a:ext cx="343701" cy="369332"/>
          </a:xfrm>
          <a:prstGeom prst="rect">
            <a:avLst/>
          </a:prstGeom>
          <a:noFill/>
        </p:spPr>
        <p:txBody>
          <a:bodyPr wrap="none" rtlCol="0">
            <a:spAutoFit/>
          </a:bodyPr>
          <a:lstStyle/>
          <a:p>
            <a:r>
              <a:rPr lang="en-US" dirty="0" smtClean="0"/>
              <a:t>Si</a:t>
            </a:r>
            <a:endParaRPr lang="en-US" dirty="0"/>
          </a:p>
        </p:txBody>
      </p:sp>
      <p:sp>
        <p:nvSpPr>
          <p:cNvPr id="12" name="TextBox 11"/>
          <p:cNvSpPr txBox="1"/>
          <p:nvPr/>
        </p:nvSpPr>
        <p:spPr>
          <a:xfrm>
            <a:off x="439106" y="3580505"/>
            <a:ext cx="343701" cy="369332"/>
          </a:xfrm>
          <a:prstGeom prst="rect">
            <a:avLst/>
          </a:prstGeom>
          <a:noFill/>
        </p:spPr>
        <p:txBody>
          <a:bodyPr wrap="none" rtlCol="0">
            <a:spAutoFit/>
          </a:bodyPr>
          <a:lstStyle/>
          <a:p>
            <a:r>
              <a:rPr lang="en-US" dirty="0" smtClean="0"/>
              <a:t>Si</a:t>
            </a:r>
            <a:endParaRPr lang="en-US" dirty="0"/>
          </a:p>
        </p:txBody>
      </p:sp>
      <p:cxnSp>
        <p:nvCxnSpPr>
          <p:cNvPr id="14" name="Straight Connector 13"/>
          <p:cNvCxnSpPr/>
          <p:nvPr/>
        </p:nvCxnSpPr>
        <p:spPr>
          <a:xfrm>
            <a:off x="1026668" y="2304379"/>
            <a:ext cx="144494"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026668" y="2795394"/>
            <a:ext cx="180195" cy="29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05753" y="2304379"/>
            <a:ext cx="180195" cy="29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1784838" y="1813364"/>
            <a:ext cx="180195" cy="29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38313" y="1836179"/>
            <a:ext cx="144494"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395824" y="2795394"/>
            <a:ext cx="144494"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778353" y="3414742"/>
            <a:ext cx="144494"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86340" y="3341197"/>
            <a:ext cx="180195" cy="29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49008" y="3931589"/>
            <a:ext cx="180195" cy="29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14135" y="3924274"/>
            <a:ext cx="152400"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26464" y="3451472"/>
            <a:ext cx="152400"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01046" y="3916660"/>
            <a:ext cx="144494"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742652" y="3850729"/>
            <a:ext cx="180195" cy="29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087516" y="3392523"/>
            <a:ext cx="180195" cy="29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238446" y="1223190"/>
            <a:ext cx="180195" cy="29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784596" y="1223190"/>
            <a:ext cx="144494"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195464" y="1725903"/>
            <a:ext cx="144494"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81417" y="1289387"/>
            <a:ext cx="144494" cy="220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245716" y="1819565"/>
            <a:ext cx="180195" cy="29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652303" y="1341884"/>
            <a:ext cx="180195" cy="29409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7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b="1" dirty="0" smtClean="0"/>
              <a:t>Earliest Forms	</a:t>
            </a:r>
            <a:endParaRPr lang="en-US" b="1" dirty="0"/>
          </a:p>
        </p:txBody>
      </p:sp>
      <p:sp>
        <p:nvSpPr>
          <p:cNvPr id="3" name="Content Placeholder 2"/>
          <p:cNvSpPr>
            <a:spLocks noGrp="1"/>
          </p:cNvSpPr>
          <p:nvPr>
            <p:ph idx="1"/>
          </p:nvPr>
        </p:nvSpPr>
        <p:spPr>
          <a:xfrm>
            <a:off x="437608" y="1348562"/>
            <a:ext cx="4287412" cy="4525963"/>
          </a:xfrm>
        </p:spPr>
        <p:txBody>
          <a:bodyPr/>
          <a:lstStyle/>
          <a:p>
            <a:r>
              <a:rPr lang="en-US" sz="2400" dirty="0" smtClean="0"/>
              <a:t>Obsidian</a:t>
            </a:r>
          </a:p>
          <a:p>
            <a:pPr lvl="1"/>
            <a:r>
              <a:rPr lang="en-US" sz="2400" dirty="0" smtClean="0"/>
              <a:t>Volcanic Glass</a:t>
            </a:r>
          </a:p>
          <a:p>
            <a:pPr lvl="1"/>
            <a:r>
              <a:rPr lang="en-US" sz="2400" dirty="0" smtClean="0"/>
              <a:t>Didn’t need a fire</a:t>
            </a:r>
          </a:p>
          <a:p>
            <a:pPr lvl="1"/>
            <a:r>
              <a:rPr lang="en-US" sz="2400" dirty="0" smtClean="0"/>
              <a:t>Used extensively for </a:t>
            </a:r>
            <a:r>
              <a:rPr lang="en-US" sz="2400" dirty="0" err="1" smtClean="0"/>
              <a:t>spearpoints</a:t>
            </a:r>
            <a:endParaRPr lang="en-US" sz="2400" dirty="0" smtClean="0"/>
          </a:p>
        </p:txBody>
      </p:sp>
      <p:pic>
        <p:nvPicPr>
          <p:cNvPr id="4" name="Picture 3"/>
          <p:cNvPicPr>
            <a:picLocks noChangeAspect="1"/>
          </p:cNvPicPr>
          <p:nvPr/>
        </p:nvPicPr>
        <p:blipFill>
          <a:blip r:embed="rId4"/>
          <a:stretch>
            <a:fillRect/>
          </a:stretch>
        </p:blipFill>
        <p:spPr>
          <a:xfrm>
            <a:off x="875394" y="3611543"/>
            <a:ext cx="2857500" cy="2146300"/>
          </a:xfrm>
          <a:prstGeom prst="rect">
            <a:avLst/>
          </a:prstGeom>
        </p:spPr>
      </p:pic>
      <p:pic>
        <p:nvPicPr>
          <p:cNvPr id="5" name="Picture 4" descr="IMG_398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753" y="992157"/>
            <a:ext cx="3661032" cy="5491550"/>
          </a:xfrm>
          <a:prstGeom prst="rect">
            <a:avLst/>
          </a:prstGeom>
        </p:spPr>
      </p:pic>
      <p:sp>
        <p:nvSpPr>
          <p:cNvPr id="6" name="Rectangle 5"/>
          <p:cNvSpPr/>
          <p:nvPr/>
        </p:nvSpPr>
        <p:spPr>
          <a:xfrm>
            <a:off x="698520" y="5743902"/>
            <a:ext cx="4572000" cy="169277"/>
          </a:xfrm>
          <a:prstGeom prst="rect">
            <a:avLst/>
          </a:prstGeom>
        </p:spPr>
        <p:txBody>
          <a:bodyPr>
            <a:spAutoFit/>
          </a:bodyPr>
          <a:lstStyle/>
          <a:p>
            <a:r>
              <a:rPr lang="en-US" sz="500" dirty="0">
                <a:hlinkClick r:id="rId6"/>
              </a:rPr>
              <a:t>https://upload.wikimedia.org/wikipedia/commons/thumb/1/17/Lipari-Obsidienne_(5).jpg/225px-Lipari-Obsidienne_(5).</a:t>
            </a:r>
            <a:r>
              <a:rPr lang="en-US" sz="500" dirty="0" smtClean="0">
                <a:hlinkClick r:id="rId6"/>
              </a:rPr>
              <a:t>jpg</a:t>
            </a:r>
            <a:r>
              <a:rPr lang="en-US" sz="500" dirty="0" smtClean="0"/>
              <a:t> </a:t>
            </a:r>
            <a:endParaRPr lang="en-US" sz="500" dirty="0"/>
          </a:p>
        </p:txBody>
      </p:sp>
    </p:spTree>
    <p:extLst>
      <p:ext uri="{BB962C8B-B14F-4D97-AF65-F5344CB8AC3E}">
        <p14:creationId xmlns:p14="http://schemas.microsoft.com/office/powerpoint/2010/main" val="229622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a:xfrm>
            <a:off x="457200" y="-91263"/>
            <a:ext cx="8229600" cy="1143000"/>
          </a:xfrm>
        </p:spPr>
        <p:txBody>
          <a:bodyPr/>
          <a:lstStyle/>
          <a:p>
            <a:r>
              <a:rPr lang="en-US" dirty="0" smtClean="0"/>
              <a:t>What about lightning made Glass?</a:t>
            </a:r>
            <a:endParaRPr lang="en-US" dirty="0"/>
          </a:p>
        </p:txBody>
      </p:sp>
      <p:sp>
        <p:nvSpPr>
          <p:cNvPr id="3" name="Content Placeholder 2"/>
          <p:cNvSpPr>
            <a:spLocks noGrp="1"/>
          </p:cNvSpPr>
          <p:nvPr>
            <p:ph idx="1"/>
          </p:nvPr>
        </p:nvSpPr>
        <p:spPr>
          <a:xfrm>
            <a:off x="457200" y="1348562"/>
            <a:ext cx="4577276" cy="4525963"/>
          </a:xfrm>
        </p:spPr>
        <p:txBody>
          <a:bodyPr/>
          <a:lstStyle/>
          <a:p>
            <a:r>
              <a:rPr lang="en-US" dirty="0" smtClean="0"/>
              <a:t>Fulgurites look like this</a:t>
            </a:r>
          </a:p>
          <a:p>
            <a:endParaRPr lang="en-US" dirty="0"/>
          </a:p>
          <a:p>
            <a:pPr marL="0" indent="0">
              <a:buNone/>
            </a:pPr>
            <a:endParaRPr lang="en-US" dirty="0" smtClean="0"/>
          </a:p>
          <a:p>
            <a:pPr marL="0" indent="0">
              <a:buNone/>
            </a:pPr>
            <a:endParaRPr lang="en-US" dirty="0"/>
          </a:p>
          <a:p>
            <a:pPr marL="0" indent="0">
              <a:buNone/>
            </a:pPr>
            <a:endParaRPr lang="en-US" dirty="0"/>
          </a:p>
          <a:p>
            <a:r>
              <a:rPr lang="en-US" dirty="0" smtClean="0"/>
              <a:t>This is Hollywood’s version</a:t>
            </a:r>
          </a:p>
          <a:p>
            <a:pPr lvl="1"/>
            <a:r>
              <a:rPr lang="en-US" dirty="0" smtClean="0"/>
              <a:t>Sweet Home Alabama</a:t>
            </a:r>
            <a:endParaRPr lang="en-US" dirty="0"/>
          </a:p>
        </p:txBody>
      </p:sp>
      <p:pic>
        <p:nvPicPr>
          <p:cNvPr id="4" name="Picture 3"/>
          <p:cNvPicPr>
            <a:picLocks noChangeAspect="1"/>
          </p:cNvPicPr>
          <p:nvPr/>
        </p:nvPicPr>
        <p:blipFill>
          <a:blip r:embed="rId3"/>
          <a:stretch>
            <a:fillRect/>
          </a:stretch>
        </p:blipFill>
        <p:spPr>
          <a:xfrm>
            <a:off x="5878752" y="3429952"/>
            <a:ext cx="2212225" cy="2874770"/>
          </a:xfrm>
          <a:prstGeom prst="rect">
            <a:avLst/>
          </a:prstGeom>
        </p:spPr>
      </p:pic>
      <p:sp>
        <p:nvSpPr>
          <p:cNvPr id="5" name="Rectangle 4"/>
          <p:cNvSpPr/>
          <p:nvPr/>
        </p:nvSpPr>
        <p:spPr>
          <a:xfrm>
            <a:off x="5731041" y="6398892"/>
            <a:ext cx="2413858" cy="169277"/>
          </a:xfrm>
          <a:prstGeom prst="rect">
            <a:avLst/>
          </a:prstGeom>
        </p:spPr>
        <p:txBody>
          <a:bodyPr wrap="square">
            <a:spAutoFit/>
          </a:bodyPr>
          <a:lstStyle/>
          <a:p>
            <a:r>
              <a:rPr lang="en-US" sz="500" dirty="0"/>
              <a:t>http://</a:t>
            </a:r>
            <a:r>
              <a:rPr lang="en-US" sz="500" dirty="0" err="1"/>
              <a:t>slckismet.blogspot.com</a:t>
            </a:r>
            <a:r>
              <a:rPr lang="en-US" sz="500" dirty="0"/>
              <a:t>/2013/03/who-could-have-predicted-that-</a:t>
            </a:r>
            <a:r>
              <a:rPr lang="en-US" sz="500" dirty="0" err="1"/>
              <a:t>sweet.html</a:t>
            </a:r>
            <a:endParaRPr lang="en-US" sz="500" dirty="0"/>
          </a:p>
        </p:txBody>
      </p:sp>
      <p:pic>
        <p:nvPicPr>
          <p:cNvPr id="6" name="Picture 5" descr="FullSizeRen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523" y="790942"/>
            <a:ext cx="1842363" cy="2456484"/>
          </a:xfrm>
          <a:prstGeom prst="rect">
            <a:avLst/>
          </a:prstGeom>
        </p:spPr>
      </p:pic>
    </p:spTree>
    <p:extLst>
      <p:ext uri="{BB962C8B-B14F-4D97-AF65-F5344CB8AC3E}">
        <p14:creationId xmlns:p14="http://schemas.microsoft.com/office/powerpoint/2010/main" val="426031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763986"/>
            <a:ext cx="1457325" cy="1343025"/>
          </a:xfrm>
          <a:prstGeom prst="rect">
            <a:avLst/>
          </a:prstGeom>
        </p:spPr>
      </p:pic>
      <p:sp>
        <p:nvSpPr>
          <p:cNvPr id="2" name="Title 1"/>
          <p:cNvSpPr>
            <a:spLocks noGrp="1"/>
          </p:cNvSpPr>
          <p:nvPr>
            <p:ph type="title"/>
          </p:nvPr>
        </p:nvSpPr>
        <p:spPr>
          <a:xfrm>
            <a:off x="476088" y="-6252"/>
            <a:ext cx="8229600" cy="1143000"/>
          </a:xfrm>
        </p:spPr>
        <p:txBody>
          <a:bodyPr/>
          <a:lstStyle/>
          <a:p>
            <a:r>
              <a:rPr lang="en-US" b="1" dirty="0" smtClean="0"/>
              <a:t>History Egypt</a:t>
            </a:r>
            <a:endParaRPr lang="en-US" b="1" dirty="0"/>
          </a:p>
        </p:txBody>
      </p:sp>
      <p:sp>
        <p:nvSpPr>
          <p:cNvPr id="5" name="TextBox 4"/>
          <p:cNvSpPr txBox="1"/>
          <p:nvPr/>
        </p:nvSpPr>
        <p:spPr>
          <a:xfrm>
            <a:off x="592491" y="4460824"/>
            <a:ext cx="3494329" cy="369332"/>
          </a:xfrm>
          <a:prstGeom prst="rect">
            <a:avLst/>
          </a:prstGeom>
          <a:noFill/>
        </p:spPr>
        <p:txBody>
          <a:bodyPr wrap="none" rtlCol="0">
            <a:spAutoFit/>
          </a:bodyPr>
          <a:lstStyle/>
          <a:p>
            <a:r>
              <a:rPr lang="en-US" dirty="0" smtClean="0">
                <a:latin typeface="Optima"/>
              </a:rPr>
              <a:t>King </a:t>
            </a:r>
            <a:r>
              <a:rPr lang="en-US" dirty="0" err="1" smtClean="0">
                <a:latin typeface="Optima"/>
              </a:rPr>
              <a:t>Tutankhamun’s</a:t>
            </a:r>
            <a:r>
              <a:rPr lang="en-US" dirty="0" smtClean="0">
                <a:latin typeface="Optima"/>
              </a:rPr>
              <a:t> Glass Scarab</a:t>
            </a:r>
            <a:endParaRPr lang="en-US" dirty="0">
              <a:latin typeface="Optima"/>
            </a:endParaRPr>
          </a:p>
        </p:txBody>
      </p:sp>
      <p:sp>
        <p:nvSpPr>
          <p:cNvPr id="3" name="TextBox 2"/>
          <p:cNvSpPr txBox="1"/>
          <p:nvPr/>
        </p:nvSpPr>
        <p:spPr>
          <a:xfrm>
            <a:off x="752890" y="5232386"/>
            <a:ext cx="3532595" cy="646331"/>
          </a:xfrm>
          <a:prstGeom prst="rect">
            <a:avLst/>
          </a:prstGeom>
          <a:noFill/>
        </p:spPr>
        <p:txBody>
          <a:bodyPr wrap="square" rtlCol="0">
            <a:spAutoFit/>
          </a:bodyPr>
          <a:lstStyle/>
          <a:p>
            <a:r>
              <a:rPr lang="en-US" dirty="0" smtClean="0"/>
              <a:t>Desert Glass was 26M years old so most likely came from a meteorite</a:t>
            </a:r>
            <a:endParaRPr lang="en-US" dirty="0"/>
          </a:p>
        </p:txBody>
      </p:sp>
      <p:pic>
        <p:nvPicPr>
          <p:cNvPr id="10" name="Picture 9"/>
          <p:cNvPicPr>
            <a:picLocks noChangeAspect="1"/>
          </p:cNvPicPr>
          <p:nvPr/>
        </p:nvPicPr>
        <p:blipFill>
          <a:blip r:embed="rId3"/>
          <a:stretch>
            <a:fillRect/>
          </a:stretch>
        </p:blipFill>
        <p:spPr>
          <a:xfrm>
            <a:off x="5789119" y="964861"/>
            <a:ext cx="2222500" cy="3670300"/>
          </a:xfrm>
          <a:prstGeom prst="rect">
            <a:avLst/>
          </a:prstGeom>
        </p:spPr>
      </p:pic>
      <p:sp>
        <p:nvSpPr>
          <p:cNvPr id="11" name="Rectangle 10"/>
          <p:cNvSpPr/>
          <p:nvPr/>
        </p:nvSpPr>
        <p:spPr>
          <a:xfrm>
            <a:off x="5281734" y="4822813"/>
            <a:ext cx="3593242" cy="1477328"/>
          </a:xfrm>
          <a:prstGeom prst="rect">
            <a:avLst/>
          </a:prstGeom>
        </p:spPr>
        <p:txBody>
          <a:bodyPr wrap="square">
            <a:spAutoFit/>
          </a:bodyPr>
          <a:lstStyle/>
          <a:p>
            <a:r>
              <a:rPr lang="en-US" dirty="0"/>
              <a:t>Ancient Egyptian faience &amp; glass palace inlays showing Nubian &amp; Philistine slaves (1182-1151 BCE) from Thebes at Museum of Fine Arts. Boston, MA.</a:t>
            </a:r>
          </a:p>
        </p:txBody>
      </p:sp>
      <p:sp>
        <p:nvSpPr>
          <p:cNvPr id="15" name="Rectangle 14"/>
          <p:cNvSpPr/>
          <p:nvPr/>
        </p:nvSpPr>
        <p:spPr>
          <a:xfrm>
            <a:off x="5533313" y="6276288"/>
            <a:ext cx="2816920" cy="169277"/>
          </a:xfrm>
          <a:prstGeom prst="rect">
            <a:avLst/>
          </a:prstGeom>
        </p:spPr>
        <p:txBody>
          <a:bodyPr wrap="square">
            <a:spAutoFit/>
          </a:bodyPr>
          <a:lstStyle/>
          <a:p>
            <a:r>
              <a:rPr lang="en-US" sz="500" dirty="0"/>
              <a:t>http://</a:t>
            </a:r>
            <a:r>
              <a:rPr lang="en-US" sz="500" dirty="0" err="1"/>
              <a:t>travelphotobase.com</a:t>
            </a:r>
            <a:r>
              <a:rPr lang="en-US" sz="500" dirty="0"/>
              <a:t>/v/USMAB/MAAF2141.HTM</a:t>
            </a:r>
          </a:p>
        </p:txBody>
      </p:sp>
      <p:pic>
        <p:nvPicPr>
          <p:cNvPr id="7" name="Picture 6"/>
          <p:cNvPicPr>
            <a:picLocks noChangeAspect="1"/>
          </p:cNvPicPr>
          <p:nvPr/>
        </p:nvPicPr>
        <p:blipFill>
          <a:blip r:embed="rId4"/>
          <a:stretch>
            <a:fillRect/>
          </a:stretch>
        </p:blipFill>
        <p:spPr>
          <a:xfrm>
            <a:off x="592491" y="1816259"/>
            <a:ext cx="3175000" cy="2273300"/>
          </a:xfrm>
          <a:prstGeom prst="rect">
            <a:avLst/>
          </a:prstGeom>
        </p:spPr>
      </p:pic>
      <p:sp>
        <p:nvSpPr>
          <p:cNvPr id="8" name="Rectangle 7"/>
          <p:cNvSpPr/>
          <p:nvPr/>
        </p:nvSpPr>
        <p:spPr>
          <a:xfrm>
            <a:off x="476088" y="6107011"/>
            <a:ext cx="4572000" cy="169277"/>
          </a:xfrm>
          <a:prstGeom prst="rect">
            <a:avLst/>
          </a:prstGeom>
        </p:spPr>
        <p:txBody>
          <a:bodyPr>
            <a:spAutoFit/>
          </a:bodyPr>
          <a:lstStyle/>
          <a:p>
            <a:r>
              <a:rPr lang="en-US" sz="500" dirty="0"/>
              <a:t>http://</a:t>
            </a:r>
            <a:r>
              <a:rPr lang="en-US" sz="500" dirty="0" err="1"/>
              <a:t>www.gemselect.com</a:t>
            </a:r>
            <a:r>
              <a:rPr lang="en-US" sz="500" dirty="0"/>
              <a:t>/other-info/king-</a:t>
            </a:r>
            <a:r>
              <a:rPr lang="en-US" sz="500" dirty="0" err="1"/>
              <a:t>tuts</a:t>
            </a:r>
            <a:r>
              <a:rPr lang="en-US" sz="500" dirty="0"/>
              <a:t>-tomb-of-</a:t>
            </a:r>
            <a:r>
              <a:rPr lang="en-US" sz="500" dirty="0" err="1"/>
              <a:t>treasures.php</a:t>
            </a:r>
            <a:endParaRPr lang="en-US" sz="500" dirty="0"/>
          </a:p>
        </p:txBody>
      </p:sp>
    </p:spTree>
    <p:extLst>
      <p:ext uri="{BB962C8B-B14F-4D97-AF65-F5344CB8AC3E}">
        <p14:creationId xmlns:p14="http://schemas.microsoft.com/office/powerpoint/2010/main" val="188217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dirty="0" smtClean="0"/>
              <a:t>What made glass making possible?</a:t>
            </a:r>
            <a:endParaRPr lang="en-US" dirty="0"/>
          </a:p>
        </p:txBody>
      </p:sp>
      <p:sp>
        <p:nvSpPr>
          <p:cNvPr id="3" name="Content Placeholder 2"/>
          <p:cNvSpPr>
            <a:spLocks noGrp="1"/>
          </p:cNvSpPr>
          <p:nvPr>
            <p:ph idx="1"/>
          </p:nvPr>
        </p:nvSpPr>
        <p:spPr/>
        <p:txBody>
          <a:bodyPr/>
          <a:lstStyle/>
          <a:p>
            <a:r>
              <a:rPr lang="en-US" dirty="0" smtClean="0"/>
              <a:t>The Faience was made by using Nile sediment </a:t>
            </a:r>
          </a:p>
          <a:p>
            <a:r>
              <a:rPr lang="en-US" dirty="0" smtClean="0"/>
              <a:t>This contained </a:t>
            </a:r>
            <a:r>
              <a:rPr lang="en-US" dirty="0" err="1" smtClean="0"/>
              <a:t>Natron</a:t>
            </a:r>
            <a:r>
              <a:rPr lang="en-US" dirty="0" smtClean="0"/>
              <a:t> (NaCO</a:t>
            </a:r>
            <a:r>
              <a:rPr lang="en-US" baseline="-25000" dirty="0" smtClean="0"/>
              <a:t>3</a:t>
            </a:r>
            <a:r>
              <a:rPr lang="en-US" dirty="0" smtClean="0"/>
              <a:t>)</a:t>
            </a:r>
          </a:p>
          <a:p>
            <a:r>
              <a:rPr lang="en-US" dirty="0" smtClean="0"/>
              <a:t>Sodium is a network modifier</a:t>
            </a:r>
          </a:p>
          <a:p>
            <a:r>
              <a:rPr lang="en-US" dirty="0" smtClean="0"/>
              <a:t>Melts at 850°C and reacts with SiO</a:t>
            </a:r>
            <a:r>
              <a:rPr lang="en-US" baseline="-25000" dirty="0" smtClean="0"/>
              <a:t>2</a:t>
            </a:r>
          </a:p>
          <a:p>
            <a:r>
              <a:rPr lang="en-US" dirty="0" smtClean="0"/>
              <a:t>Lower the melting point of glass significantly</a:t>
            </a:r>
          </a:p>
          <a:p>
            <a:r>
              <a:rPr lang="en-US" dirty="0" smtClean="0"/>
              <a:t>Sodium Silicate glass dissolves in water</a:t>
            </a:r>
          </a:p>
          <a:p>
            <a:r>
              <a:rPr lang="en-US" dirty="0" smtClean="0"/>
              <a:t>Add Lime (</a:t>
            </a:r>
            <a:r>
              <a:rPr lang="en-US" dirty="0" err="1" smtClean="0"/>
              <a:t>CaO</a:t>
            </a:r>
            <a:r>
              <a:rPr lang="en-US" dirty="0" smtClean="0"/>
              <a:t>) to strengthen the network</a:t>
            </a:r>
          </a:p>
          <a:p>
            <a:r>
              <a:rPr lang="en-US" dirty="0" smtClean="0"/>
              <a:t>Thus the invention of Soda lime glass (still used today)</a:t>
            </a:r>
            <a:endParaRPr lang="en-US" dirty="0"/>
          </a:p>
        </p:txBody>
      </p:sp>
    </p:spTree>
    <p:extLst>
      <p:ext uri="{BB962C8B-B14F-4D97-AF65-F5344CB8AC3E}">
        <p14:creationId xmlns:p14="http://schemas.microsoft.com/office/powerpoint/2010/main" val="1679165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Brief History </a:t>
            </a:r>
            <a:endParaRPr lang="en-US" dirty="0"/>
          </a:p>
        </p:txBody>
      </p:sp>
      <p:sp>
        <p:nvSpPr>
          <p:cNvPr id="3" name="Content Placeholder 2"/>
          <p:cNvSpPr>
            <a:spLocks noGrp="1"/>
          </p:cNvSpPr>
          <p:nvPr>
            <p:ph idx="1"/>
          </p:nvPr>
        </p:nvSpPr>
        <p:spPr/>
        <p:txBody>
          <a:bodyPr/>
          <a:lstStyle/>
          <a:p>
            <a:r>
              <a:rPr lang="en-US" dirty="0"/>
              <a:t>Around 3000BC faience glazes were </a:t>
            </a:r>
            <a:r>
              <a:rPr lang="en-US" dirty="0" smtClean="0"/>
              <a:t>used</a:t>
            </a:r>
          </a:p>
          <a:p>
            <a:pPr lvl="1"/>
            <a:r>
              <a:rPr lang="en-US" dirty="0" smtClean="0"/>
              <a:t>As fires got hotter one gets more complete reaction</a:t>
            </a:r>
          </a:p>
          <a:p>
            <a:r>
              <a:rPr lang="en-US" dirty="0" smtClean="0"/>
              <a:t>Around 1600BC glass workers started making core wound vessels</a:t>
            </a:r>
          </a:p>
          <a:p>
            <a:r>
              <a:rPr lang="en-US" dirty="0" smtClean="0"/>
              <a:t>By 1500BC glass was in western Asia, Crete, Egypt  and Greece</a:t>
            </a:r>
          </a:p>
          <a:p>
            <a:r>
              <a:rPr lang="en-US" dirty="0" smtClean="0"/>
              <a:t>900-600BC new methods in Greece</a:t>
            </a:r>
          </a:p>
          <a:p>
            <a:pPr lvl="1"/>
            <a:r>
              <a:rPr lang="en-US" dirty="0" smtClean="0"/>
              <a:t>Slump Glass and Thousand Flower method</a:t>
            </a:r>
          </a:p>
          <a:p>
            <a:r>
              <a:rPr lang="en-US" dirty="0" smtClean="0"/>
              <a:t>By 100BC glass blowing is developed in Syria /Palestine area</a:t>
            </a:r>
          </a:p>
          <a:p>
            <a:pPr lvl="1"/>
            <a:r>
              <a:rPr lang="en-US" dirty="0" smtClean="0"/>
              <a:t>Made glass inexpensive</a:t>
            </a:r>
          </a:p>
          <a:p>
            <a:pPr lvl="1"/>
            <a:r>
              <a:rPr lang="en-US" dirty="0" smtClean="0"/>
              <a:t>Roman Conquest took technology back to Rome</a:t>
            </a:r>
          </a:p>
        </p:txBody>
      </p:sp>
    </p:spTree>
    <p:extLst>
      <p:ext uri="{BB962C8B-B14F-4D97-AF65-F5344CB8AC3E}">
        <p14:creationId xmlns:p14="http://schemas.microsoft.com/office/powerpoint/2010/main" val="385310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dirty="0" smtClean="0"/>
              <a:t>Roman Glass</a:t>
            </a:r>
            <a:endParaRPr lang="en-US" dirty="0"/>
          </a:p>
        </p:txBody>
      </p:sp>
      <p:sp>
        <p:nvSpPr>
          <p:cNvPr id="3" name="Content Placeholder 2"/>
          <p:cNvSpPr>
            <a:spLocks noGrp="1"/>
          </p:cNvSpPr>
          <p:nvPr>
            <p:ph idx="1"/>
          </p:nvPr>
        </p:nvSpPr>
        <p:spPr/>
        <p:txBody>
          <a:bodyPr/>
          <a:lstStyle/>
          <a:p>
            <a:r>
              <a:rPr lang="en-US" dirty="0" smtClean="0"/>
              <a:t>Romans loved Glass</a:t>
            </a:r>
          </a:p>
          <a:p>
            <a:pPr lvl="1"/>
            <a:r>
              <a:rPr lang="en-US" dirty="0" smtClean="0"/>
              <a:t>Made clear colorless glass in Alexandria ~100AD through addition of MnO</a:t>
            </a:r>
            <a:r>
              <a:rPr lang="en-US" baseline="-25000" dirty="0" smtClean="0"/>
              <a:t>2 </a:t>
            </a:r>
          </a:p>
          <a:p>
            <a:pPr lvl="1"/>
            <a:r>
              <a:rPr lang="en-US" dirty="0"/>
              <a:t>D</a:t>
            </a:r>
            <a:r>
              <a:rPr lang="en-US" dirty="0" smtClean="0"/>
              <a:t>rinking vessels </a:t>
            </a:r>
          </a:p>
          <a:p>
            <a:pPr lvl="2"/>
            <a:r>
              <a:rPr lang="en-US" dirty="0" smtClean="0"/>
              <a:t>One of the first times you could see what you were drinking</a:t>
            </a:r>
          </a:p>
          <a:p>
            <a:pPr lvl="2"/>
            <a:r>
              <a:rPr lang="en-US" dirty="0" smtClean="0"/>
              <a:t>Contributed to appreciation of wine</a:t>
            </a:r>
          </a:p>
          <a:p>
            <a:pPr lvl="1"/>
            <a:r>
              <a:rPr lang="en-US" dirty="0" smtClean="0"/>
              <a:t>Made first windows</a:t>
            </a:r>
          </a:p>
          <a:p>
            <a:pPr lvl="1"/>
            <a:r>
              <a:rPr lang="en-US" dirty="0" smtClean="0"/>
              <a:t>Made first mirrors</a:t>
            </a:r>
          </a:p>
          <a:p>
            <a:pPr lvl="1"/>
            <a:endParaRPr lang="en-US" dirty="0"/>
          </a:p>
        </p:txBody>
      </p:sp>
    </p:spTree>
    <p:extLst>
      <p:ext uri="{BB962C8B-B14F-4D97-AF65-F5344CB8AC3E}">
        <p14:creationId xmlns:p14="http://schemas.microsoft.com/office/powerpoint/2010/main" val="379886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88" y="-6252"/>
            <a:ext cx="8229600" cy="1143000"/>
          </a:xfrm>
        </p:spPr>
        <p:txBody>
          <a:bodyPr/>
          <a:lstStyle/>
          <a:p>
            <a:r>
              <a:rPr lang="en-US" b="1" dirty="0" smtClean="0"/>
              <a:t>History Phoenicia and Rome</a:t>
            </a:r>
            <a:endParaRPr lang="en-US" b="1" dirty="0"/>
          </a:p>
        </p:txBody>
      </p:sp>
      <p:pic>
        <p:nvPicPr>
          <p:cNvPr id="7" name="Picture 6"/>
          <p:cNvPicPr>
            <a:picLocks noChangeAspect="1"/>
          </p:cNvPicPr>
          <p:nvPr/>
        </p:nvPicPr>
        <p:blipFill>
          <a:blip r:embed="rId2"/>
          <a:stretch>
            <a:fillRect/>
          </a:stretch>
        </p:blipFill>
        <p:spPr>
          <a:xfrm>
            <a:off x="1017765" y="1232560"/>
            <a:ext cx="1768059" cy="3178533"/>
          </a:xfrm>
          <a:prstGeom prst="rect">
            <a:avLst/>
          </a:prstGeom>
        </p:spPr>
      </p:pic>
      <p:sp>
        <p:nvSpPr>
          <p:cNvPr id="8" name="TextBox 7"/>
          <p:cNvSpPr txBox="1"/>
          <p:nvPr/>
        </p:nvSpPr>
        <p:spPr>
          <a:xfrm>
            <a:off x="173089" y="4411093"/>
            <a:ext cx="4126645" cy="338554"/>
          </a:xfrm>
          <a:prstGeom prst="rect">
            <a:avLst/>
          </a:prstGeom>
          <a:noFill/>
        </p:spPr>
        <p:txBody>
          <a:bodyPr wrap="square" rtlCol="0">
            <a:spAutoFit/>
          </a:bodyPr>
          <a:lstStyle/>
          <a:p>
            <a:r>
              <a:rPr lang="en-US" sz="1600" dirty="0" smtClean="0">
                <a:latin typeface="Optima"/>
              </a:rPr>
              <a:t>400-200BC Phoenician Core wound Vessel</a:t>
            </a:r>
            <a:endParaRPr lang="en-US" sz="1600" dirty="0">
              <a:latin typeface="Optima"/>
            </a:endParaRPr>
          </a:p>
        </p:txBody>
      </p:sp>
      <p:sp>
        <p:nvSpPr>
          <p:cNvPr id="9" name="Rectangle 8"/>
          <p:cNvSpPr/>
          <p:nvPr/>
        </p:nvSpPr>
        <p:spPr>
          <a:xfrm>
            <a:off x="96819" y="6348820"/>
            <a:ext cx="4572000" cy="169277"/>
          </a:xfrm>
          <a:prstGeom prst="rect">
            <a:avLst/>
          </a:prstGeom>
        </p:spPr>
        <p:txBody>
          <a:bodyPr>
            <a:spAutoFit/>
          </a:bodyPr>
          <a:lstStyle/>
          <a:p>
            <a:r>
              <a:rPr lang="en-US" sz="500" dirty="0">
                <a:latin typeface="Optima"/>
                <a:hlinkClick r:id="rId3"/>
              </a:rPr>
              <a:t>http://</a:t>
            </a:r>
            <a:r>
              <a:rPr lang="en-US" sz="500" dirty="0" smtClean="0">
                <a:latin typeface="Optima"/>
                <a:hlinkClick r:id="rId3"/>
              </a:rPr>
              <a:t>sadigh.weebly.com/featured-artifacts/category/amphoriskos</a:t>
            </a:r>
            <a:r>
              <a:rPr lang="en-US" sz="500" dirty="0" smtClean="0">
                <a:latin typeface="Optima"/>
              </a:rPr>
              <a:t> </a:t>
            </a:r>
            <a:endParaRPr lang="en-US" sz="500" dirty="0">
              <a:latin typeface="Optima"/>
            </a:endParaRPr>
          </a:p>
        </p:txBody>
      </p:sp>
      <p:sp>
        <p:nvSpPr>
          <p:cNvPr id="12" name="TextBox 11"/>
          <p:cNvSpPr txBox="1"/>
          <p:nvPr/>
        </p:nvSpPr>
        <p:spPr>
          <a:xfrm>
            <a:off x="4710601" y="4097358"/>
            <a:ext cx="4433399" cy="338554"/>
          </a:xfrm>
          <a:prstGeom prst="rect">
            <a:avLst/>
          </a:prstGeom>
          <a:noFill/>
        </p:spPr>
        <p:txBody>
          <a:bodyPr wrap="square" rtlCol="0">
            <a:spAutoFit/>
          </a:bodyPr>
          <a:lstStyle/>
          <a:p>
            <a:r>
              <a:rPr lang="en-US" sz="1600" dirty="0" smtClean="0">
                <a:latin typeface="Optima"/>
              </a:rPr>
              <a:t>1-100AD </a:t>
            </a:r>
            <a:r>
              <a:rPr lang="en-US" sz="1600" dirty="0" err="1" smtClean="0">
                <a:latin typeface="Optima"/>
              </a:rPr>
              <a:t>Milefiori</a:t>
            </a:r>
            <a:r>
              <a:rPr lang="en-US" sz="1600" dirty="0" smtClean="0">
                <a:latin typeface="Optima"/>
              </a:rPr>
              <a:t> Roman thousand flower bowl</a:t>
            </a:r>
            <a:endParaRPr lang="en-US" sz="1600" dirty="0">
              <a:latin typeface="Optima"/>
            </a:endParaRPr>
          </a:p>
        </p:txBody>
      </p:sp>
      <p:pic>
        <p:nvPicPr>
          <p:cNvPr id="13" name="Picture 12"/>
          <p:cNvPicPr>
            <a:picLocks noChangeAspect="1"/>
          </p:cNvPicPr>
          <p:nvPr/>
        </p:nvPicPr>
        <p:blipFill>
          <a:blip r:embed="rId4"/>
          <a:stretch>
            <a:fillRect/>
          </a:stretch>
        </p:blipFill>
        <p:spPr>
          <a:xfrm>
            <a:off x="5091132" y="948722"/>
            <a:ext cx="3871520" cy="2996556"/>
          </a:xfrm>
          <a:prstGeom prst="rect">
            <a:avLst/>
          </a:prstGeom>
        </p:spPr>
      </p:pic>
      <p:sp>
        <p:nvSpPr>
          <p:cNvPr id="14" name="Rectangle 13"/>
          <p:cNvSpPr/>
          <p:nvPr/>
        </p:nvSpPr>
        <p:spPr>
          <a:xfrm>
            <a:off x="96819" y="6588389"/>
            <a:ext cx="4572000" cy="169277"/>
          </a:xfrm>
          <a:prstGeom prst="rect">
            <a:avLst/>
          </a:prstGeom>
        </p:spPr>
        <p:txBody>
          <a:bodyPr>
            <a:spAutoFit/>
          </a:bodyPr>
          <a:lstStyle/>
          <a:p>
            <a:r>
              <a:rPr lang="en-US" sz="500" dirty="0">
                <a:hlinkClick r:id="rId5"/>
              </a:rPr>
              <a:t>http://</a:t>
            </a:r>
            <a:r>
              <a:rPr lang="en-US" sz="500" dirty="0" smtClean="0">
                <a:hlinkClick r:id="rId5"/>
              </a:rPr>
              <a:t>ancientpeoples.tumblr.com/post/61430046465/millefiori-bowl-1-100-ad-roman-glass-source</a:t>
            </a:r>
            <a:r>
              <a:rPr lang="en-US" sz="500" dirty="0" smtClean="0"/>
              <a:t> </a:t>
            </a:r>
            <a:endParaRPr lang="en-US" sz="500" dirty="0"/>
          </a:p>
        </p:txBody>
      </p:sp>
      <p:pic>
        <p:nvPicPr>
          <p:cNvPr id="10" name="Picture 9"/>
          <p:cNvPicPr>
            <a:picLocks noChangeAspect="1"/>
          </p:cNvPicPr>
          <p:nvPr/>
        </p:nvPicPr>
        <p:blipFill>
          <a:blip r:embed="rId6"/>
          <a:stretch>
            <a:fillRect/>
          </a:stretch>
        </p:blipFill>
        <p:spPr>
          <a:xfrm>
            <a:off x="3845237" y="4411093"/>
            <a:ext cx="1440826" cy="2319974"/>
          </a:xfrm>
          <a:prstGeom prst="rect">
            <a:avLst/>
          </a:prstGeom>
        </p:spPr>
      </p:pic>
      <p:sp>
        <p:nvSpPr>
          <p:cNvPr id="15" name="TextBox 14"/>
          <p:cNvSpPr txBox="1"/>
          <p:nvPr/>
        </p:nvSpPr>
        <p:spPr>
          <a:xfrm>
            <a:off x="5286063" y="5230831"/>
            <a:ext cx="4433399" cy="338554"/>
          </a:xfrm>
          <a:prstGeom prst="rect">
            <a:avLst/>
          </a:prstGeom>
          <a:noFill/>
        </p:spPr>
        <p:txBody>
          <a:bodyPr wrap="square" rtlCol="0">
            <a:spAutoFit/>
          </a:bodyPr>
          <a:lstStyle/>
          <a:p>
            <a:r>
              <a:rPr lang="en-US" sz="1600" dirty="0" smtClean="0">
                <a:latin typeface="Optima"/>
              </a:rPr>
              <a:t>Roman Mirror</a:t>
            </a:r>
            <a:endParaRPr lang="en-US" sz="1600" dirty="0">
              <a:latin typeface="Optima"/>
            </a:endParaRPr>
          </a:p>
        </p:txBody>
      </p:sp>
      <p:sp>
        <p:nvSpPr>
          <p:cNvPr id="16" name="Rectangle 15"/>
          <p:cNvSpPr/>
          <p:nvPr/>
        </p:nvSpPr>
        <p:spPr>
          <a:xfrm>
            <a:off x="5411634" y="6161524"/>
            <a:ext cx="2702846" cy="246221"/>
          </a:xfrm>
          <a:prstGeom prst="rect">
            <a:avLst/>
          </a:prstGeom>
        </p:spPr>
        <p:txBody>
          <a:bodyPr wrap="square">
            <a:spAutoFit/>
          </a:bodyPr>
          <a:lstStyle/>
          <a:p>
            <a:r>
              <a:rPr lang="en-US" sz="500" dirty="0"/>
              <a:t>http://mjgrafx.8m.com/Welcome%20to%20Ruby's%20World/RUBYSVILLE/Stories/The%20History%20of%20Mirrors.htm</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Tree>
    <p:extLst>
      <p:ext uri="{BB962C8B-B14F-4D97-AF65-F5344CB8AC3E}">
        <p14:creationId xmlns:p14="http://schemas.microsoft.com/office/powerpoint/2010/main" val="132607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a:xfrm>
            <a:off x="457200" y="190647"/>
            <a:ext cx="8229600" cy="1143000"/>
          </a:xfrm>
        </p:spPr>
        <p:txBody>
          <a:bodyPr/>
          <a:lstStyle/>
          <a:p>
            <a:r>
              <a:rPr lang="en-US" b="1" dirty="0" smtClean="0"/>
              <a:t>European history</a:t>
            </a:r>
            <a:endParaRPr lang="en-US" b="1" dirty="0"/>
          </a:p>
        </p:txBody>
      </p:sp>
      <p:sp>
        <p:nvSpPr>
          <p:cNvPr id="4" name="Rectangle 3"/>
          <p:cNvSpPr/>
          <p:nvPr/>
        </p:nvSpPr>
        <p:spPr>
          <a:xfrm>
            <a:off x="399518" y="5335032"/>
            <a:ext cx="3659976" cy="646331"/>
          </a:xfrm>
          <a:prstGeom prst="rect">
            <a:avLst/>
          </a:prstGeom>
        </p:spPr>
        <p:txBody>
          <a:bodyPr wrap="none">
            <a:spAutoFit/>
          </a:bodyPr>
          <a:lstStyle/>
          <a:p>
            <a:r>
              <a:rPr lang="en-US" dirty="0" smtClean="0">
                <a:latin typeface="Optima"/>
              </a:rPr>
              <a:t>Oldest Stain glass 670AD England</a:t>
            </a:r>
          </a:p>
          <a:p>
            <a:r>
              <a:rPr lang="en-US" dirty="0" smtClean="0">
                <a:latin typeface="Optima"/>
              </a:rPr>
              <a:t>Impact on churches was significant</a:t>
            </a:r>
            <a:endParaRPr lang="en-US" dirty="0">
              <a:latin typeface="Optima"/>
            </a:endParaRPr>
          </a:p>
        </p:txBody>
      </p:sp>
      <p:pic>
        <p:nvPicPr>
          <p:cNvPr id="5" name="Picture 4"/>
          <p:cNvPicPr>
            <a:picLocks noChangeAspect="1"/>
          </p:cNvPicPr>
          <p:nvPr/>
        </p:nvPicPr>
        <p:blipFill>
          <a:blip r:embed="rId3"/>
          <a:stretch>
            <a:fillRect/>
          </a:stretch>
        </p:blipFill>
        <p:spPr>
          <a:xfrm>
            <a:off x="229566" y="1323386"/>
            <a:ext cx="4064000" cy="3949700"/>
          </a:xfrm>
          <a:prstGeom prst="rect">
            <a:avLst/>
          </a:prstGeom>
        </p:spPr>
      </p:pic>
      <p:sp>
        <p:nvSpPr>
          <p:cNvPr id="6" name="Rectangle 5"/>
          <p:cNvSpPr/>
          <p:nvPr/>
        </p:nvSpPr>
        <p:spPr>
          <a:xfrm>
            <a:off x="103475" y="6327319"/>
            <a:ext cx="6997700" cy="169277"/>
          </a:xfrm>
          <a:prstGeom prst="rect">
            <a:avLst/>
          </a:prstGeom>
        </p:spPr>
        <p:txBody>
          <a:bodyPr wrap="square">
            <a:spAutoFit/>
          </a:bodyPr>
          <a:lstStyle/>
          <a:p>
            <a:r>
              <a:rPr lang="en-US" sz="500" dirty="0">
                <a:hlinkClick r:id="rId4"/>
              </a:rPr>
              <a:t>http://</a:t>
            </a:r>
            <a:r>
              <a:rPr lang="en-US" sz="500" dirty="0" smtClean="0">
                <a:hlinkClick r:id="rId4"/>
              </a:rPr>
              <a:t>northeasthistorytour.blogspot.com/2011/03/oldest-stained-glass-window-in-world.html</a:t>
            </a:r>
            <a:r>
              <a:rPr lang="en-US" sz="500" dirty="0" smtClean="0"/>
              <a:t> </a:t>
            </a:r>
            <a:endParaRPr lang="en-US" sz="500" dirty="0"/>
          </a:p>
        </p:txBody>
      </p:sp>
      <p:pic>
        <p:nvPicPr>
          <p:cNvPr id="7" name="Picture 6"/>
          <p:cNvPicPr>
            <a:picLocks noChangeAspect="1"/>
          </p:cNvPicPr>
          <p:nvPr/>
        </p:nvPicPr>
        <p:blipFill>
          <a:blip r:embed="rId5"/>
          <a:stretch>
            <a:fillRect/>
          </a:stretch>
        </p:blipFill>
        <p:spPr>
          <a:xfrm>
            <a:off x="5024030" y="1364620"/>
            <a:ext cx="3505199" cy="4309801"/>
          </a:xfrm>
          <a:prstGeom prst="rect">
            <a:avLst/>
          </a:prstGeom>
        </p:spPr>
      </p:pic>
      <p:sp>
        <p:nvSpPr>
          <p:cNvPr id="8" name="TextBox 7"/>
          <p:cNvSpPr txBox="1"/>
          <p:nvPr/>
        </p:nvSpPr>
        <p:spPr>
          <a:xfrm>
            <a:off x="5382657" y="5831176"/>
            <a:ext cx="3312204" cy="646331"/>
          </a:xfrm>
          <a:prstGeom prst="rect">
            <a:avLst/>
          </a:prstGeom>
          <a:noFill/>
        </p:spPr>
        <p:txBody>
          <a:bodyPr wrap="none" rtlCol="0">
            <a:spAutoFit/>
          </a:bodyPr>
          <a:lstStyle/>
          <a:p>
            <a:r>
              <a:rPr lang="en-US" dirty="0" smtClean="0">
                <a:latin typeface="Optima"/>
              </a:rPr>
              <a:t>Early </a:t>
            </a:r>
            <a:r>
              <a:rPr lang="en-US" dirty="0" err="1" smtClean="0">
                <a:latin typeface="Optima"/>
              </a:rPr>
              <a:t>Murano</a:t>
            </a:r>
            <a:r>
              <a:rPr lang="en-US" dirty="0" smtClean="0">
                <a:latin typeface="Optima"/>
              </a:rPr>
              <a:t> (Italy) Glass 1330</a:t>
            </a:r>
          </a:p>
          <a:p>
            <a:r>
              <a:rPr lang="en-US" dirty="0" smtClean="0">
                <a:latin typeface="Optima"/>
              </a:rPr>
              <a:t>Ultra pure silica pebbles</a:t>
            </a:r>
            <a:endParaRPr lang="en-US" dirty="0">
              <a:latin typeface="Optima"/>
            </a:endParaRPr>
          </a:p>
        </p:txBody>
      </p:sp>
      <p:sp>
        <p:nvSpPr>
          <p:cNvPr id="9" name="Rectangle 8"/>
          <p:cNvSpPr/>
          <p:nvPr/>
        </p:nvSpPr>
        <p:spPr>
          <a:xfrm>
            <a:off x="103475" y="6558542"/>
            <a:ext cx="1351652" cy="169277"/>
          </a:xfrm>
          <a:prstGeom prst="rect">
            <a:avLst/>
          </a:prstGeom>
        </p:spPr>
        <p:txBody>
          <a:bodyPr wrap="none">
            <a:spAutoFit/>
          </a:bodyPr>
          <a:lstStyle/>
          <a:p>
            <a:r>
              <a:rPr lang="en-US" sz="500" dirty="0">
                <a:hlinkClick r:id="rId6"/>
              </a:rPr>
              <a:t>http://</a:t>
            </a:r>
            <a:r>
              <a:rPr lang="en-US" sz="500" dirty="0" smtClean="0">
                <a:hlinkClick r:id="rId6"/>
              </a:rPr>
              <a:t>en.wikipedia.org/wiki/Venetian_glass</a:t>
            </a:r>
            <a:r>
              <a:rPr lang="en-US" sz="500" dirty="0" smtClean="0"/>
              <a:t> </a:t>
            </a:r>
            <a:endParaRPr lang="en-US" sz="500" dirty="0"/>
          </a:p>
        </p:txBody>
      </p:sp>
    </p:spTree>
    <p:extLst>
      <p:ext uri="{BB962C8B-B14F-4D97-AF65-F5344CB8AC3E}">
        <p14:creationId xmlns:p14="http://schemas.microsoft.com/office/powerpoint/2010/main" val="361552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dirty="0" smtClean="0"/>
              <a:t>History Continued</a:t>
            </a:r>
            <a:endParaRPr lang="en-US" dirty="0"/>
          </a:p>
        </p:txBody>
      </p:sp>
      <p:sp>
        <p:nvSpPr>
          <p:cNvPr id="3" name="Content Placeholder 2"/>
          <p:cNvSpPr>
            <a:spLocks noGrp="1"/>
          </p:cNvSpPr>
          <p:nvPr>
            <p:ph idx="1"/>
          </p:nvPr>
        </p:nvSpPr>
        <p:spPr>
          <a:xfrm>
            <a:off x="457199" y="884644"/>
            <a:ext cx="8432985" cy="4525963"/>
          </a:xfrm>
        </p:spPr>
        <p:txBody>
          <a:bodyPr/>
          <a:lstStyle/>
          <a:p>
            <a:r>
              <a:rPr lang="en-US" sz="2400" dirty="0" smtClean="0"/>
              <a:t>1500’s and 1600’s development of telescopes and microscopes</a:t>
            </a:r>
          </a:p>
          <a:p>
            <a:pPr lvl="1"/>
            <a:r>
              <a:rPr lang="en-US" sz="2400" dirty="0" smtClean="0"/>
              <a:t>Revolutionized science and medicine</a:t>
            </a:r>
          </a:p>
          <a:p>
            <a:pPr lvl="2"/>
            <a:r>
              <a:rPr lang="en-US" sz="2400" dirty="0" smtClean="0"/>
              <a:t>Galileo and the solar system</a:t>
            </a:r>
          </a:p>
          <a:p>
            <a:pPr lvl="2"/>
            <a:r>
              <a:rPr lang="en-US" sz="2400" dirty="0" err="1" smtClean="0"/>
              <a:t>Leeuwenhook</a:t>
            </a:r>
            <a:r>
              <a:rPr lang="en-US" sz="2400" dirty="0" smtClean="0"/>
              <a:t> and bacteria</a:t>
            </a:r>
          </a:p>
          <a:p>
            <a:pPr lvl="1"/>
            <a:r>
              <a:rPr lang="en-US" sz="2400" dirty="0" smtClean="0"/>
              <a:t>Offshoot of the printing press?</a:t>
            </a:r>
          </a:p>
          <a:p>
            <a:r>
              <a:rPr lang="en-US" sz="2400" dirty="0" smtClean="0"/>
              <a:t>1608 Jamestown first “industry”</a:t>
            </a:r>
          </a:p>
          <a:p>
            <a:pPr lvl="1"/>
            <a:r>
              <a:rPr lang="en-US" sz="2400" dirty="0" smtClean="0"/>
              <a:t>the first export was glass to England</a:t>
            </a:r>
          </a:p>
          <a:p>
            <a:r>
              <a:rPr lang="en-US" sz="2400" dirty="0" smtClean="0"/>
              <a:t>1959 UK Invention of Float Glass</a:t>
            </a:r>
          </a:p>
          <a:p>
            <a:pPr lvl="1"/>
            <a:r>
              <a:rPr lang="en-US" sz="2400" dirty="0" smtClean="0"/>
              <a:t>Use molten Tin</a:t>
            </a:r>
          </a:p>
          <a:p>
            <a:r>
              <a:rPr lang="en-US" sz="2400" dirty="0" smtClean="0"/>
              <a:t>1970’s development of Fiber optic glass</a:t>
            </a:r>
          </a:p>
          <a:p>
            <a:pPr lvl="1"/>
            <a:r>
              <a:rPr lang="en-US" sz="2400" dirty="0" smtClean="0"/>
              <a:t>Create chlorides and distill</a:t>
            </a:r>
          </a:p>
          <a:p>
            <a:pPr lvl="1"/>
            <a:r>
              <a:rPr lang="en-US" sz="2400" dirty="0" smtClean="0"/>
              <a:t>Repeaters every 18.5 miles, handle 24000 calls/fiber</a:t>
            </a:r>
            <a:endParaRPr lang="en-US" sz="2400" dirty="0"/>
          </a:p>
        </p:txBody>
      </p:sp>
    </p:spTree>
    <p:extLst>
      <p:ext uri="{BB962C8B-B14F-4D97-AF65-F5344CB8AC3E}">
        <p14:creationId xmlns:p14="http://schemas.microsoft.com/office/powerpoint/2010/main" val="412247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Ceramic/Glass</a:t>
            </a:r>
            <a:endParaRPr lang="en-US" dirty="0"/>
          </a:p>
        </p:txBody>
      </p:sp>
      <p:sp>
        <p:nvSpPr>
          <p:cNvPr id="3" name="Content Placeholder 2"/>
          <p:cNvSpPr>
            <a:spLocks noGrp="1"/>
          </p:cNvSpPr>
          <p:nvPr>
            <p:ph idx="1"/>
          </p:nvPr>
        </p:nvSpPr>
        <p:spPr/>
        <p:txBody>
          <a:bodyPr/>
          <a:lstStyle/>
          <a:p>
            <a:r>
              <a:rPr lang="en-US" dirty="0" smtClean="0"/>
              <a:t>Describe a Ceramic?</a:t>
            </a:r>
          </a:p>
          <a:p>
            <a:endParaRPr lang="en-US" dirty="0"/>
          </a:p>
          <a:p>
            <a:endParaRPr lang="en-US" dirty="0" smtClean="0"/>
          </a:p>
          <a:p>
            <a:endParaRPr lang="en-US" dirty="0"/>
          </a:p>
          <a:p>
            <a:endParaRPr lang="en-US" dirty="0" smtClean="0"/>
          </a:p>
          <a:p>
            <a:r>
              <a:rPr lang="en-US" dirty="0" smtClean="0"/>
              <a:t>Describe a Glass?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Tree>
    <p:extLst>
      <p:ext uri="{BB962C8B-B14F-4D97-AF65-F5344CB8AC3E}">
        <p14:creationId xmlns:p14="http://schemas.microsoft.com/office/powerpoint/2010/main" val="342148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properties of Glass</a:t>
            </a:r>
            <a:endParaRPr lang="en-US" dirty="0"/>
          </a:p>
        </p:txBody>
      </p:sp>
      <p:sp>
        <p:nvSpPr>
          <p:cNvPr id="3" name="Content Placeholder 2"/>
          <p:cNvSpPr>
            <a:spLocks noGrp="1"/>
          </p:cNvSpPr>
          <p:nvPr>
            <p:ph idx="1"/>
          </p:nvPr>
        </p:nvSpPr>
        <p:spPr/>
        <p:txBody>
          <a:bodyPr/>
          <a:lstStyle/>
          <a:p>
            <a:r>
              <a:rPr lang="en-US" dirty="0" smtClean="0"/>
              <a:t>Glass is brittle</a:t>
            </a:r>
          </a:p>
          <a:p>
            <a:r>
              <a:rPr lang="en-US" dirty="0" smtClean="0"/>
              <a:t>But class is very strong in compression</a:t>
            </a:r>
          </a:p>
          <a:p>
            <a:r>
              <a:rPr lang="en-US" dirty="0" smtClean="0"/>
              <a:t>How does one combine these observations to make glass stronger?</a:t>
            </a:r>
          </a:p>
          <a:p>
            <a:pPr lvl="1"/>
            <a:r>
              <a:rPr lang="en-US" dirty="0" smtClean="0"/>
              <a:t>Rupert Drop</a:t>
            </a:r>
          </a:p>
          <a:p>
            <a:pPr lvl="1"/>
            <a:r>
              <a:rPr lang="en-US" dirty="0" smtClean="0"/>
              <a:t>Corning ware</a:t>
            </a:r>
          </a:p>
          <a:p>
            <a:pPr lvl="1"/>
            <a:r>
              <a:rPr lang="en-US" dirty="0" smtClean="0"/>
              <a:t>Gorilla Glass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Tree>
    <p:extLst>
      <p:ext uri="{BB962C8B-B14F-4D97-AF65-F5344CB8AC3E}">
        <p14:creationId xmlns:p14="http://schemas.microsoft.com/office/powerpoint/2010/main" val="91778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b="1" dirty="0" smtClean="0"/>
              <a:t>Rupert Drop</a:t>
            </a:r>
            <a:endParaRPr lang="en-US" b="1" dirty="0"/>
          </a:p>
        </p:txBody>
      </p:sp>
      <p:sp>
        <p:nvSpPr>
          <p:cNvPr id="3" name="Content Placeholder 2"/>
          <p:cNvSpPr>
            <a:spLocks noGrp="1"/>
          </p:cNvSpPr>
          <p:nvPr>
            <p:ph idx="1"/>
          </p:nvPr>
        </p:nvSpPr>
        <p:spPr>
          <a:xfrm>
            <a:off x="686014" y="5783381"/>
            <a:ext cx="8229600" cy="825403"/>
          </a:xfrm>
        </p:spPr>
        <p:txBody>
          <a:bodyPr/>
          <a:lstStyle/>
          <a:p>
            <a:r>
              <a:rPr lang="en-US" dirty="0">
                <a:hlinkClick r:id="rId3"/>
              </a:rPr>
              <a:t>http://www.youtube.com/watch?v=xe-f4gokRBs</a:t>
            </a:r>
            <a:endParaRPr lang="en-US" dirty="0"/>
          </a:p>
        </p:txBody>
      </p:sp>
      <p:sp>
        <p:nvSpPr>
          <p:cNvPr id="4" name="TextBox 3"/>
          <p:cNvSpPr txBox="1"/>
          <p:nvPr/>
        </p:nvSpPr>
        <p:spPr>
          <a:xfrm>
            <a:off x="1032716" y="1312277"/>
            <a:ext cx="7078567" cy="1200329"/>
          </a:xfrm>
          <a:prstGeom prst="rect">
            <a:avLst/>
          </a:prstGeom>
          <a:noFill/>
        </p:spPr>
        <p:txBody>
          <a:bodyPr wrap="square" rtlCol="0">
            <a:spAutoFit/>
          </a:bodyPr>
          <a:lstStyle/>
          <a:p>
            <a:r>
              <a:rPr lang="en-US" sz="2400" dirty="0" smtClean="0">
                <a:latin typeface="Optima"/>
              </a:rPr>
              <a:t>Origin as early as 1625</a:t>
            </a:r>
          </a:p>
          <a:p>
            <a:r>
              <a:rPr lang="en-US" sz="2400" dirty="0" smtClean="0">
                <a:latin typeface="Optima"/>
              </a:rPr>
              <a:t>Prince Rupert gave them to King Charles II in 1660 who gave them to the Royal Society for study</a:t>
            </a:r>
            <a:endParaRPr lang="en-US" sz="2400" dirty="0">
              <a:latin typeface="Optima"/>
            </a:endParaRPr>
          </a:p>
        </p:txBody>
      </p:sp>
      <p:pic>
        <p:nvPicPr>
          <p:cNvPr id="6" name="Picture 5"/>
          <p:cNvPicPr>
            <a:picLocks noChangeAspect="1"/>
          </p:cNvPicPr>
          <p:nvPr/>
        </p:nvPicPr>
        <p:blipFill>
          <a:blip r:embed="rId4"/>
          <a:stretch>
            <a:fillRect/>
          </a:stretch>
        </p:blipFill>
        <p:spPr>
          <a:xfrm>
            <a:off x="2014879" y="2681883"/>
            <a:ext cx="3810000" cy="2857500"/>
          </a:xfrm>
          <a:prstGeom prst="rect">
            <a:avLst/>
          </a:prstGeom>
        </p:spPr>
      </p:pic>
      <p:sp>
        <p:nvSpPr>
          <p:cNvPr id="8" name="Rectangle 7"/>
          <p:cNvSpPr/>
          <p:nvPr/>
        </p:nvSpPr>
        <p:spPr>
          <a:xfrm>
            <a:off x="2014879" y="5614104"/>
            <a:ext cx="4572000" cy="169277"/>
          </a:xfrm>
          <a:prstGeom prst="rect">
            <a:avLst/>
          </a:prstGeom>
        </p:spPr>
        <p:txBody>
          <a:bodyPr>
            <a:spAutoFit/>
          </a:bodyPr>
          <a:lstStyle/>
          <a:p>
            <a:r>
              <a:rPr lang="en-US" sz="500" dirty="0">
                <a:hlinkClick r:id="rId5"/>
              </a:rPr>
              <a:t>http://</a:t>
            </a:r>
            <a:r>
              <a:rPr lang="en-US" sz="500" dirty="0" smtClean="0">
                <a:hlinkClick r:id="rId5"/>
              </a:rPr>
              <a:t>ceramics.org/wp-content/video/rupert_drop.jpg</a:t>
            </a:r>
            <a:r>
              <a:rPr lang="en-US" sz="500" dirty="0" smtClean="0"/>
              <a:t> </a:t>
            </a:r>
            <a:endParaRPr lang="en-US" sz="500" dirty="0"/>
          </a:p>
        </p:txBody>
      </p:sp>
    </p:spTree>
    <p:extLst>
      <p:ext uri="{BB962C8B-B14F-4D97-AF65-F5344CB8AC3E}">
        <p14:creationId xmlns:p14="http://schemas.microsoft.com/office/powerpoint/2010/main" val="3731904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b="1" dirty="0" smtClean="0"/>
              <a:t>Changing the color of glass</a:t>
            </a:r>
            <a:endParaRPr lang="en-US" b="1" dirty="0"/>
          </a:p>
        </p:txBody>
      </p:sp>
      <p:sp>
        <p:nvSpPr>
          <p:cNvPr id="3" name="Content Placeholder 2"/>
          <p:cNvSpPr>
            <a:spLocks noGrp="1"/>
          </p:cNvSpPr>
          <p:nvPr>
            <p:ph idx="1"/>
          </p:nvPr>
        </p:nvSpPr>
        <p:spPr>
          <a:xfrm>
            <a:off x="627700" y="1424443"/>
            <a:ext cx="7888599" cy="4525963"/>
          </a:xfrm>
        </p:spPr>
        <p:txBody>
          <a:bodyPr/>
          <a:lstStyle/>
          <a:p>
            <a:r>
              <a:rPr lang="en-US" sz="2400" dirty="0" smtClean="0"/>
              <a:t>Blue  - Typically Cobalt &lt;0.1%</a:t>
            </a:r>
          </a:p>
          <a:p>
            <a:r>
              <a:rPr lang="en-US" sz="2400" dirty="0" smtClean="0"/>
              <a:t>Red – metallic Gold 0.001%</a:t>
            </a:r>
            <a:endParaRPr lang="en-US" sz="2400" dirty="0"/>
          </a:p>
          <a:p>
            <a:pPr marL="0" indent="0">
              <a:buNone/>
            </a:pPr>
            <a:r>
              <a:rPr lang="en-US" sz="2400" dirty="0"/>
              <a:t> </a:t>
            </a:r>
            <a:r>
              <a:rPr lang="en-US" sz="2400" dirty="0" smtClean="0"/>
              <a:t>          - metallic Copper</a:t>
            </a:r>
          </a:p>
          <a:p>
            <a:r>
              <a:rPr lang="en-US" sz="2400" dirty="0" smtClean="0"/>
              <a:t>Yellow – Silver Nitrate, </a:t>
            </a:r>
          </a:p>
          <a:p>
            <a:pPr marL="0" indent="0">
              <a:buNone/>
            </a:pPr>
            <a:r>
              <a:rPr lang="en-US" sz="2400" dirty="0"/>
              <a:t>	</a:t>
            </a:r>
            <a:r>
              <a:rPr lang="en-US" sz="2400" dirty="0" smtClean="0"/>
              <a:t>		- Even Uranium</a:t>
            </a:r>
          </a:p>
          <a:p>
            <a:r>
              <a:rPr lang="en-US" sz="2400" dirty="0" smtClean="0"/>
              <a:t>Purple – Manganese</a:t>
            </a:r>
          </a:p>
          <a:p>
            <a:pPr marL="0" indent="0">
              <a:buNone/>
            </a:pPr>
            <a:r>
              <a:rPr lang="en-US" sz="2400" dirty="0"/>
              <a:t>	</a:t>
            </a:r>
            <a:r>
              <a:rPr lang="en-US" sz="2400" dirty="0" smtClean="0"/>
              <a:t>		- Nickel</a:t>
            </a:r>
          </a:p>
          <a:p>
            <a:r>
              <a:rPr lang="en-US" sz="2400" dirty="0" smtClean="0"/>
              <a:t>White – Tin oxide with antimony or arsenic oxides</a:t>
            </a:r>
          </a:p>
          <a:p>
            <a:endParaRPr lang="en-US" sz="2400" dirty="0" smtClean="0"/>
          </a:p>
        </p:txBody>
      </p:sp>
      <p:pic>
        <p:nvPicPr>
          <p:cNvPr id="4" name="Picture 3"/>
          <p:cNvPicPr>
            <a:picLocks noChangeAspect="1"/>
          </p:cNvPicPr>
          <p:nvPr/>
        </p:nvPicPr>
        <p:blipFill>
          <a:blip r:embed="rId3"/>
          <a:stretch>
            <a:fillRect/>
          </a:stretch>
        </p:blipFill>
        <p:spPr>
          <a:xfrm>
            <a:off x="5976502" y="974681"/>
            <a:ext cx="2349500" cy="2286000"/>
          </a:xfrm>
          <a:prstGeom prst="rect">
            <a:avLst/>
          </a:prstGeom>
        </p:spPr>
      </p:pic>
      <p:sp>
        <p:nvSpPr>
          <p:cNvPr id="5" name="Rectangle 4"/>
          <p:cNvSpPr/>
          <p:nvPr/>
        </p:nvSpPr>
        <p:spPr>
          <a:xfrm>
            <a:off x="5416582" y="3401402"/>
            <a:ext cx="3469341" cy="923330"/>
          </a:xfrm>
          <a:prstGeom prst="rect">
            <a:avLst/>
          </a:prstGeom>
        </p:spPr>
        <p:txBody>
          <a:bodyPr wrap="square">
            <a:spAutoFit/>
          </a:bodyPr>
          <a:lstStyle/>
          <a:p>
            <a:pPr algn="ctr"/>
            <a:r>
              <a:rPr lang="en-US" dirty="0">
                <a:latin typeface="Optima"/>
              </a:rPr>
              <a:t>13th-century window from Chartres showing extensive use of the ubiquitous cobalt blue </a:t>
            </a:r>
          </a:p>
        </p:txBody>
      </p:sp>
      <p:sp>
        <p:nvSpPr>
          <p:cNvPr id="6" name="TextBox 5"/>
          <p:cNvSpPr txBox="1"/>
          <p:nvPr/>
        </p:nvSpPr>
        <p:spPr>
          <a:xfrm>
            <a:off x="8399286" y="6555494"/>
            <a:ext cx="535724" cy="138499"/>
          </a:xfrm>
          <a:prstGeom prst="rect">
            <a:avLst/>
          </a:prstGeom>
          <a:noFill/>
        </p:spPr>
        <p:txBody>
          <a:bodyPr wrap="none" rtlCol="0">
            <a:spAutoFit/>
          </a:bodyPr>
          <a:lstStyle/>
          <a:p>
            <a:r>
              <a:rPr lang="en-US" sz="300" dirty="0" smtClean="0">
                <a:latin typeface="Optima"/>
                <a:hlinkClick r:id="rId4"/>
              </a:rPr>
              <a:t>www.Wikipedia.com</a:t>
            </a:r>
            <a:r>
              <a:rPr lang="en-US" sz="300" dirty="0" smtClean="0">
                <a:latin typeface="Optima"/>
              </a:rPr>
              <a:t> </a:t>
            </a:r>
            <a:endParaRPr lang="en-US" sz="300" dirty="0">
              <a:latin typeface="Optima"/>
            </a:endParaRPr>
          </a:p>
        </p:txBody>
      </p:sp>
      <p:sp>
        <p:nvSpPr>
          <p:cNvPr id="7" name="Rectangle 6"/>
          <p:cNvSpPr/>
          <p:nvPr/>
        </p:nvSpPr>
        <p:spPr>
          <a:xfrm>
            <a:off x="5903219" y="730702"/>
            <a:ext cx="2496065" cy="246221"/>
          </a:xfrm>
          <a:prstGeom prst="rect">
            <a:avLst/>
          </a:prstGeom>
        </p:spPr>
        <p:txBody>
          <a:bodyPr wrap="square">
            <a:spAutoFit/>
          </a:bodyPr>
          <a:lstStyle/>
          <a:p>
            <a:r>
              <a:rPr lang="en-US" sz="500" dirty="0">
                <a:hlinkClick r:id="rId5"/>
              </a:rPr>
              <a:t>http://</a:t>
            </a:r>
            <a:r>
              <a:rPr lang="en-US" sz="500" dirty="0" smtClean="0">
                <a:hlinkClick r:id="rId5"/>
              </a:rPr>
              <a:t>www.paradoxplace.com/Photo%20Pages/France/Chartres/Joseph_Window/Images/900/Joseph-upper-middle-Sept07-DE7142sAR900.jpg</a:t>
            </a:r>
            <a:r>
              <a:rPr lang="en-US" sz="500" dirty="0" smtClean="0"/>
              <a:t> </a:t>
            </a:r>
            <a:endParaRPr lang="en-US" sz="500" dirty="0"/>
          </a:p>
        </p:txBody>
      </p:sp>
    </p:spTree>
    <p:extLst>
      <p:ext uri="{BB962C8B-B14F-4D97-AF65-F5344CB8AC3E}">
        <p14:creationId xmlns:p14="http://schemas.microsoft.com/office/powerpoint/2010/main" val="1059259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b="1" dirty="0" smtClean="0"/>
              <a:t>Some typical additives to glass</a:t>
            </a:r>
            <a:endParaRPr lang="en-US" b="1" dirty="0"/>
          </a:p>
        </p:txBody>
      </p:sp>
      <p:sp>
        <p:nvSpPr>
          <p:cNvPr id="3" name="Content Placeholder 2"/>
          <p:cNvSpPr>
            <a:spLocks noGrp="1"/>
          </p:cNvSpPr>
          <p:nvPr>
            <p:ph idx="1"/>
          </p:nvPr>
        </p:nvSpPr>
        <p:spPr>
          <a:xfrm>
            <a:off x="457200" y="1290918"/>
            <a:ext cx="8229600" cy="5117007"/>
          </a:xfrm>
        </p:spPr>
        <p:txBody>
          <a:bodyPr/>
          <a:lstStyle/>
          <a:p>
            <a:r>
              <a:rPr lang="en-US" sz="2400" dirty="0" smtClean="0"/>
              <a:t>Na</a:t>
            </a:r>
            <a:r>
              <a:rPr lang="en-US" sz="2400" baseline="-25000" dirty="0" smtClean="0"/>
              <a:t>2</a:t>
            </a:r>
            <a:r>
              <a:rPr lang="en-US" sz="2400" dirty="0" smtClean="0"/>
              <a:t>CO</a:t>
            </a:r>
            <a:r>
              <a:rPr lang="en-US" sz="2400" baseline="-25000" dirty="0" smtClean="0"/>
              <a:t>3 </a:t>
            </a:r>
            <a:r>
              <a:rPr lang="en-US" sz="2400" dirty="0" smtClean="0"/>
              <a:t>(</a:t>
            </a:r>
            <a:r>
              <a:rPr lang="en-US" sz="2400" dirty="0" err="1" smtClean="0"/>
              <a:t>Natron</a:t>
            </a:r>
            <a:r>
              <a:rPr lang="en-US" sz="2400" dirty="0" smtClean="0"/>
              <a:t> or Soda Ash) network modifier</a:t>
            </a:r>
          </a:p>
          <a:p>
            <a:r>
              <a:rPr lang="en-US" sz="2400" dirty="0" err="1" smtClean="0"/>
              <a:t>CaO</a:t>
            </a:r>
            <a:r>
              <a:rPr lang="en-US" sz="2400" dirty="0" smtClean="0"/>
              <a:t> (lime) </a:t>
            </a:r>
            <a:r>
              <a:rPr lang="en-US" sz="2400" dirty="0"/>
              <a:t>n</a:t>
            </a:r>
            <a:r>
              <a:rPr lang="en-US" sz="2400" dirty="0" smtClean="0"/>
              <a:t>etwork Former</a:t>
            </a:r>
          </a:p>
          <a:p>
            <a:r>
              <a:rPr lang="en-US" sz="2400" dirty="0" smtClean="0"/>
              <a:t>MnO</a:t>
            </a:r>
            <a:r>
              <a:rPr lang="en-US" sz="2400" baseline="-25000" dirty="0" smtClean="0"/>
              <a:t>2</a:t>
            </a:r>
            <a:r>
              <a:rPr lang="en-US" sz="2400" dirty="0" smtClean="0"/>
              <a:t> masks the green color from iron</a:t>
            </a:r>
          </a:p>
          <a:p>
            <a:r>
              <a:rPr lang="en-US" sz="2400" dirty="0" smtClean="0"/>
              <a:t>Antimony (turn Fe</a:t>
            </a:r>
            <a:r>
              <a:rPr lang="en-US" sz="2400" baseline="30000" dirty="0" smtClean="0"/>
              <a:t>++ </a:t>
            </a:r>
            <a:r>
              <a:rPr lang="en-US" sz="2400" dirty="0" smtClean="0"/>
              <a:t>to Fe</a:t>
            </a:r>
            <a:r>
              <a:rPr lang="en-US" sz="2400" baseline="30000" dirty="0" smtClean="0"/>
              <a:t>+++</a:t>
            </a:r>
            <a:r>
              <a:rPr lang="en-US" sz="2400" dirty="0" smtClean="0"/>
              <a:t>) make colorless</a:t>
            </a:r>
          </a:p>
          <a:p>
            <a:r>
              <a:rPr lang="en-US" sz="2400" dirty="0" err="1" smtClean="0"/>
              <a:t>PbO</a:t>
            </a:r>
            <a:r>
              <a:rPr lang="en-US" sz="2400" dirty="0" smtClean="0"/>
              <a:t> (leaded glass) High dispersion crystal</a:t>
            </a:r>
          </a:p>
          <a:p>
            <a:r>
              <a:rPr lang="en-US" sz="2400" dirty="0" smtClean="0"/>
              <a:t>B</a:t>
            </a:r>
            <a:r>
              <a:rPr lang="en-US" sz="2400" baseline="-25000" dirty="0" smtClean="0"/>
              <a:t>2</a:t>
            </a:r>
            <a:r>
              <a:rPr lang="en-US" sz="2400" dirty="0" smtClean="0"/>
              <a:t>O</a:t>
            </a:r>
            <a:r>
              <a:rPr lang="en-US" sz="2400" baseline="-25000" dirty="0" smtClean="0"/>
              <a:t>3</a:t>
            </a:r>
            <a:r>
              <a:rPr lang="en-US" sz="2400" dirty="0" smtClean="0"/>
              <a:t> (</a:t>
            </a:r>
            <a:r>
              <a:rPr lang="en-US" sz="2400" dirty="0" err="1" smtClean="0"/>
              <a:t>pyrex</a:t>
            </a:r>
            <a:r>
              <a:rPr lang="en-US" sz="2400" dirty="0" smtClean="0"/>
              <a:t>) low thermal expansion</a:t>
            </a:r>
          </a:p>
          <a:p>
            <a:r>
              <a:rPr lang="en-US" sz="2400" dirty="0" smtClean="0"/>
              <a:t>Al</a:t>
            </a:r>
            <a:r>
              <a:rPr lang="en-US" sz="2400" baseline="-25000" dirty="0" smtClean="0"/>
              <a:t>2</a:t>
            </a:r>
            <a:r>
              <a:rPr lang="en-US" sz="2400" dirty="0" smtClean="0"/>
              <a:t>O</a:t>
            </a:r>
            <a:r>
              <a:rPr lang="en-US" sz="2400" baseline="-25000" dirty="0" smtClean="0"/>
              <a:t>3</a:t>
            </a:r>
            <a:r>
              <a:rPr lang="en-US" sz="2400" dirty="0" smtClean="0"/>
              <a:t> (</a:t>
            </a:r>
            <a:r>
              <a:rPr lang="en-US" sz="2400" dirty="0" err="1" smtClean="0"/>
              <a:t>aluminosilicate</a:t>
            </a:r>
            <a:r>
              <a:rPr lang="en-US" sz="2400" dirty="0" smtClean="0"/>
              <a:t> glass) fiberglass</a:t>
            </a:r>
          </a:p>
          <a:p>
            <a:r>
              <a:rPr lang="en-US" sz="2400" dirty="0" smtClean="0"/>
              <a:t>ThO</a:t>
            </a:r>
            <a:r>
              <a:rPr lang="en-US" sz="2400" baseline="-25000" dirty="0"/>
              <a:t>2</a:t>
            </a:r>
            <a:r>
              <a:rPr lang="en-US" sz="2400" dirty="0" smtClean="0"/>
              <a:t> Thorium </a:t>
            </a:r>
            <a:r>
              <a:rPr lang="en-US" sz="2400" dirty="0"/>
              <a:t>Oxide </a:t>
            </a:r>
            <a:r>
              <a:rPr lang="en-US" sz="2400" dirty="0" smtClean="0"/>
              <a:t>low </a:t>
            </a:r>
            <a:r>
              <a:rPr lang="en-US" sz="2400" dirty="0"/>
              <a:t>dispersion </a:t>
            </a:r>
            <a:r>
              <a:rPr lang="en-US" sz="2400" dirty="0" smtClean="0"/>
              <a:t>lenses</a:t>
            </a:r>
          </a:p>
          <a:p>
            <a:pPr lvl="1"/>
            <a:r>
              <a:rPr lang="en-US" sz="2400" dirty="0"/>
              <a:t>(radioactive) </a:t>
            </a:r>
            <a:r>
              <a:rPr lang="en-US" sz="2400" dirty="0" smtClean="0"/>
              <a:t>no longer used</a:t>
            </a:r>
            <a:endParaRPr lang="en-US" sz="2400" dirty="0"/>
          </a:p>
          <a:p>
            <a:r>
              <a:rPr lang="en-US" sz="2400" dirty="0" smtClean="0"/>
              <a:t>La</a:t>
            </a:r>
            <a:r>
              <a:rPr lang="en-US" sz="2400" baseline="-25000" dirty="0" smtClean="0"/>
              <a:t>2</a:t>
            </a:r>
            <a:r>
              <a:rPr lang="en-US" sz="2400" dirty="0" smtClean="0"/>
              <a:t>O</a:t>
            </a:r>
            <a:r>
              <a:rPr lang="en-US" sz="2400" baseline="-25000" dirty="0" smtClean="0"/>
              <a:t>3</a:t>
            </a:r>
            <a:r>
              <a:rPr lang="en-US" sz="2400" dirty="0" smtClean="0"/>
              <a:t> rare earth glass for cameras and telescopes </a:t>
            </a:r>
          </a:p>
          <a:p>
            <a:pPr lvl="1"/>
            <a:r>
              <a:rPr lang="en-US" sz="2400" dirty="0" smtClean="0"/>
              <a:t>(not radioactive)</a:t>
            </a:r>
          </a:p>
          <a:p>
            <a:endParaRPr lang="en-US" sz="2400" dirty="0" smtClean="0"/>
          </a:p>
          <a:p>
            <a:endParaRPr lang="en-US" sz="2400" dirty="0"/>
          </a:p>
        </p:txBody>
      </p:sp>
    </p:spTree>
    <p:extLst>
      <p:ext uri="{BB962C8B-B14F-4D97-AF65-F5344CB8AC3E}">
        <p14:creationId xmlns:p14="http://schemas.microsoft.com/office/powerpoint/2010/main" val="13356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dirty="0" smtClean="0"/>
              <a:t>Closing thought</a:t>
            </a:r>
            <a:endParaRPr lang="en-US" dirty="0"/>
          </a:p>
        </p:txBody>
      </p:sp>
      <p:sp>
        <p:nvSpPr>
          <p:cNvPr id="3" name="Content Placeholder 2"/>
          <p:cNvSpPr>
            <a:spLocks noGrp="1"/>
          </p:cNvSpPr>
          <p:nvPr>
            <p:ph idx="1"/>
          </p:nvPr>
        </p:nvSpPr>
        <p:spPr>
          <a:xfrm>
            <a:off x="457200" y="1021538"/>
            <a:ext cx="8229600" cy="4525963"/>
          </a:xfrm>
        </p:spPr>
        <p:txBody>
          <a:bodyPr/>
          <a:lstStyle/>
          <a:p>
            <a:r>
              <a:rPr lang="en-US" dirty="0" smtClean="0"/>
              <a:t>As Mark </a:t>
            </a:r>
            <a:r>
              <a:rPr lang="en-US" dirty="0" err="1" smtClean="0"/>
              <a:t>Miodownik</a:t>
            </a:r>
            <a:r>
              <a:rPr lang="en-US" dirty="0" smtClean="0"/>
              <a:t> observed in his book “Stuff Matters”</a:t>
            </a:r>
          </a:p>
          <a:p>
            <a:pPr lvl="1"/>
            <a:r>
              <a:rPr lang="en-US" dirty="0" smtClean="0"/>
              <a:t>“Perhaps it is because we look through it rather than at it that glass has not become a part of the treasured fabric of out lives.  The very thing that we value it for has disqualified it from our affections It is inert and invisible not just optically but culturally”</a:t>
            </a:r>
          </a:p>
          <a:p>
            <a:pPr lvl="1"/>
            <a:r>
              <a:rPr lang="en-US" dirty="0" smtClean="0"/>
              <a:t>However I would add that with the growth of new applications as you will observe with functional ceramics, these materials may indeed become treasured materials for what they can do rather than how they look.</a:t>
            </a:r>
            <a:endParaRPr lang="en-US" dirty="0"/>
          </a:p>
        </p:txBody>
      </p:sp>
    </p:spTree>
    <p:extLst>
      <p:ext uri="{BB962C8B-B14F-4D97-AF65-F5344CB8AC3E}">
        <p14:creationId xmlns:p14="http://schemas.microsoft.com/office/powerpoint/2010/main" val="3561588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b="1" dirty="0" smtClean="0"/>
              <a:t>Additional Modern applications</a:t>
            </a:r>
            <a:endParaRPr lang="en-US" b="1" dirty="0"/>
          </a:p>
        </p:txBody>
      </p:sp>
      <p:sp>
        <p:nvSpPr>
          <p:cNvPr id="3" name="Content Placeholder 2"/>
          <p:cNvSpPr>
            <a:spLocks noGrp="1"/>
          </p:cNvSpPr>
          <p:nvPr>
            <p:ph idx="1"/>
          </p:nvPr>
        </p:nvSpPr>
        <p:spPr>
          <a:xfrm>
            <a:off x="708959" y="1425631"/>
            <a:ext cx="8229600" cy="3433240"/>
          </a:xfrm>
        </p:spPr>
        <p:txBody>
          <a:bodyPr/>
          <a:lstStyle/>
          <a:p>
            <a:r>
              <a:rPr lang="en-US" sz="2400" dirty="0" smtClean="0"/>
              <a:t>Float </a:t>
            </a:r>
            <a:r>
              <a:rPr lang="en-US" sz="2400" dirty="0"/>
              <a:t>Glass </a:t>
            </a:r>
            <a:r>
              <a:rPr lang="en-US" sz="2400" dirty="0">
                <a:hlinkClick r:id="rId3"/>
              </a:rPr>
              <a:t>https://</a:t>
            </a:r>
            <a:r>
              <a:rPr lang="en-US" sz="2400" dirty="0" smtClean="0">
                <a:hlinkClick r:id="rId3"/>
              </a:rPr>
              <a:t>www.youtube.com/watch?v=ig4G5WbOMLc</a:t>
            </a:r>
            <a:r>
              <a:rPr lang="en-US" sz="2400" dirty="0" smtClean="0"/>
              <a:t> </a:t>
            </a:r>
          </a:p>
          <a:p>
            <a:r>
              <a:rPr lang="en-US" sz="2400" dirty="0"/>
              <a:t>Gorilla </a:t>
            </a:r>
            <a:r>
              <a:rPr lang="en-US" sz="2400" dirty="0" smtClean="0"/>
              <a:t>Glass </a:t>
            </a:r>
            <a:r>
              <a:rPr lang="en-US" sz="2400" dirty="0" smtClean="0">
                <a:hlinkClick r:id="rId4"/>
              </a:rPr>
              <a:t>https</a:t>
            </a:r>
            <a:r>
              <a:rPr lang="en-US" sz="2400" dirty="0">
                <a:hlinkClick r:id="rId4"/>
              </a:rPr>
              <a:t>://</a:t>
            </a:r>
            <a:r>
              <a:rPr lang="en-US" sz="2400" dirty="0" smtClean="0">
                <a:hlinkClick r:id="rId4"/>
              </a:rPr>
              <a:t>www.youtube.com/watch?v=wT8xI4PEU8c</a:t>
            </a:r>
            <a:r>
              <a:rPr lang="en-US" sz="2400" dirty="0" smtClean="0"/>
              <a:t> </a:t>
            </a:r>
          </a:p>
          <a:p>
            <a:r>
              <a:rPr lang="en-US" sz="2400" dirty="0" smtClean="0"/>
              <a:t>Fiber Optics  </a:t>
            </a:r>
            <a:r>
              <a:rPr lang="en-US" sz="2400" dirty="0">
                <a:hlinkClick r:id="rId5"/>
              </a:rPr>
              <a:t>https://</a:t>
            </a:r>
            <a:r>
              <a:rPr lang="en-US" sz="2400" dirty="0" smtClean="0">
                <a:hlinkClick r:id="rId5"/>
              </a:rPr>
              <a:t>www.youtube.com/watch?v=0MwMkBET_5I</a:t>
            </a:r>
            <a:r>
              <a:rPr lang="en-US" sz="2400" dirty="0" smtClean="0"/>
              <a:t> </a:t>
            </a:r>
          </a:p>
          <a:p>
            <a:endParaRPr lang="en-US" sz="2400" dirty="0" smtClean="0"/>
          </a:p>
        </p:txBody>
      </p:sp>
    </p:spTree>
    <p:extLst>
      <p:ext uri="{BB962C8B-B14F-4D97-AF65-F5344CB8AC3E}">
        <p14:creationId xmlns:p14="http://schemas.microsoft.com/office/powerpoint/2010/main" val="167969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Ceramic</a:t>
            </a:r>
            <a:endParaRPr lang="en-US" dirty="0"/>
          </a:p>
        </p:txBody>
      </p:sp>
      <p:sp>
        <p:nvSpPr>
          <p:cNvPr id="3" name="Content Placeholder 2"/>
          <p:cNvSpPr>
            <a:spLocks noGrp="1"/>
          </p:cNvSpPr>
          <p:nvPr>
            <p:ph idx="1"/>
          </p:nvPr>
        </p:nvSpPr>
        <p:spPr/>
        <p:txBody>
          <a:bodyPr/>
          <a:lstStyle/>
          <a:p>
            <a:r>
              <a:rPr lang="en-US" dirty="0" smtClean="0"/>
              <a:t>Inorganic, nonmetallic solid</a:t>
            </a:r>
          </a:p>
          <a:p>
            <a:r>
              <a:rPr lang="en-US" dirty="0" smtClean="0"/>
              <a:t>Metal, nonmetal or metalloid atoms primarily held in ionic and covalent bonds</a:t>
            </a:r>
          </a:p>
          <a:p>
            <a:r>
              <a:rPr lang="en-US" dirty="0" smtClean="0"/>
              <a:t>Brittle</a:t>
            </a:r>
            <a:r>
              <a:rPr lang="en-US" dirty="0"/>
              <a:t>, high melting point, poor conductor, </a:t>
            </a:r>
            <a:r>
              <a:rPr lang="en-US" dirty="0" smtClean="0"/>
              <a:t>stiff, chemically </a:t>
            </a:r>
            <a:r>
              <a:rPr lang="en-US" dirty="0"/>
              <a:t>resistant, waterproof</a:t>
            </a:r>
          </a:p>
          <a:p>
            <a:r>
              <a:rPr lang="en-US" b="1" u="sng" dirty="0" err="1" smtClean="0"/>
              <a:t>Crystallinity</a:t>
            </a:r>
            <a:r>
              <a:rPr lang="en-US" dirty="0" smtClean="0"/>
              <a:t> varies from crystalline to </a:t>
            </a:r>
            <a:r>
              <a:rPr lang="en-US" dirty="0" err="1" smtClean="0"/>
              <a:t>semicrystalline</a:t>
            </a:r>
            <a:r>
              <a:rPr lang="en-US" dirty="0" smtClean="0"/>
              <a:t> to amorphous</a:t>
            </a:r>
          </a:p>
          <a:p>
            <a:pPr marL="457200" lvl="1"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27587"/>
            <a:ext cx="1457325" cy="1343025"/>
          </a:xfrm>
          <a:prstGeom prst="rect">
            <a:avLst/>
          </a:prstGeom>
        </p:spPr>
      </p:pic>
    </p:spTree>
    <p:extLst>
      <p:ext uri="{BB962C8B-B14F-4D97-AF65-F5344CB8AC3E}">
        <p14:creationId xmlns:p14="http://schemas.microsoft.com/office/powerpoint/2010/main" val="42362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a:t>
            </a:r>
            <a:endParaRPr lang="en-US" dirty="0"/>
          </a:p>
        </p:txBody>
      </p:sp>
      <p:sp>
        <p:nvSpPr>
          <p:cNvPr id="3" name="Content Placeholder 2"/>
          <p:cNvSpPr>
            <a:spLocks noGrp="1"/>
          </p:cNvSpPr>
          <p:nvPr>
            <p:ph idx="1"/>
          </p:nvPr>
        </p:nvSpPr>
        <p:spPr/>
        <p:txBody>
          <a:bodyPr/>
          <a:lstStyle/>
          <a:p>
            <a:r>
              <a:rPr lang="en-US" dirty="0" smtClean="0"/>
              <a:t>Inorganic, nonmetallic solid</a:t>
            </a:r>
          </a:p>
          <a:p>
            <a:r>
              <a:rPr lang="en-US" dirty="0" smtClean="0"/>
              <a:t>Metal, nonmetal or metalloid atoms primarily held in ionic and covalent bonds</a:t>
            </a:r>
          </a:p>
          <a:p>
            <a:r>
              <a:rPr lang="en-US" sz="2400" dirty="0" smtClean="0"/>
              <a:t>Brittle</a:t>
            </a:r>
            <a:r>
              <a:rPr lang="en-US" sz="2400" dirty="0"/>
              <a:t>, high melting point, poor conductor, chemically resistant, waterproof</a:t>
            </a:r>
          </a:p>
          <a:p>
            <a:r>
              <a:rPr lang="en-US" b="1" u="sng" dirty="0" err="1" smtClean="0"/>
              <a:t>Crystallinity</a:t>
            </a:r>
            <a:r>
              <a:rPr lang="en-US" dirty="0" smtClean="0"/>
              <a:t>:  Does not exist i.e. its amorphous also considered a frozen liquid</a:t>
            </a:r>
          </a:p>
          <a:p>
            <a:pPr marL="0" indent="0">
              <a:buNone/>
            </a:pPr>
            <a:endParaRPr lang="en-US" dirty="0" smtClean="0"/>
          </a:p>
          <a:p>
            <a:pPr marL="457200" lvl="1"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Tree>
    <p:extLst>
      <p:ext uri="{BB962C8B-B14F-4D97-AF65-F5344CB8AC3E}">
        <p14:creationId xmlns:p14="http://schemas.microsoft.com/office/powerpoint/2010/main" val="121609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b="1" dirty="0" smtClean="0"/>
              <a:t>Structure</a:t>
            </a:r>
            <a:endParaRPr lang="en-US" b="1" dirty="0"/>
          </a:p>
        </p:txBody>
      </p:sp>
      <p:sp>
        <p:nvSpPr>
          <p:cNvPr id="3" name="Content Placeholder 2"/>
          <p:cNvSpPr>
            <a:spLocks noGrp="1"/>
          </p:cNvSpPr>
          <p:nvPr>
            <p:ph idx="1"/>
          </p:nvPr>
        </p:nvSpPr>
        <p:spPr>
          <a:xfrm>
            <a:off x="1956159" y="4896514"/>
            <a:ext cx="5966211" cy="1187583"/>
          </a:xfrm>
        </p:spPr>
        <p:txBody>
          <a:bodyPr/>
          <a:lstStyle/>
          <a:p>
            <a:pPr marL="0" indent="0">
              <a:buNone/>
            </a:pPr>
            <a:r>
              <a:rPr lang="en-US" sz="2400" dirty="0" smtClean="0"/>
              <a:t>Crystalline 				Amorphous</a:t>
            </a:r>
            <a:endParaRPr lang="en-US" sz="2400" dirty="0"/>
          </a:p>
        </p:txBody>
      </p:sp>
      <p:sp>
        <p:nvSpPr>
          <p:cNvPr id="4" name="TextBox 3"/>
          <p:cNvSpPr txBox="1"/>
          <p:nvPr/>
        </p:nvSpPr>
        <p:spPr>
          <a:xfrm>
            <a:off x="7721531" y="6568917"/>
            <a:ext cx="1321196" cy="169277"/>
          </a:xfrm>
          <a:prstGeom prst="rect">
            <a:avLst/>
          </a:prstGeom>
          <a:noFill/>
        </p:spPr>
        <p:txBody>
          <a:bodyPr wrap="none" rtlCol="0">
            <a:spAutoFit/>
          </a:bodyPr>
          <a:lstStyle/>
          <a:p>
            <a:r>
              <a:rPr lang="en-US" sz="500" dirty="0">
                <a:hlinkClick r:id="rId4"/>
              </a:rPr>
              <a:t>http://</a:t>
            </a:r>
            <a:r>
              <a:rPr lang="en-US" sz="500" dirty="0" smtClean="0">
                <a:hlinkClick r:id="rId4"/>
              </a:rPr>
              <a:t>www.cmog.org/article/what-is-glass</a:t>
            </a:r>
            <a:r>
              <a:rPr lang="en-US" sz="500" dirty="0" smtClean="0"/>
              <a:t> </a:t>
            </a:r>
            <a:endParaRPr lang="en-US" sz="500" dirty="0"/>
          </a:p>
        </p:txBody>
      </p:sp>
      <p:pic>
        <p:nvPicPr>
          <p:cNvPr id="7" name="Picture 6"/>
          <p:cNvPicPr>
            <a:picLocks noChangeAspect="1"/>
          </p:cNvPicPr>
          <p:nvPr/>
        </p:nvPicPr>
        <p:blipFill>
          <a:blip r:embed="rId5"/>
          <a:stretch>
            <a:fillRect/>
          </a:stretch>
        </p:blipFill>
        <p:spPr>
          <a:xfrm>
            <a:off x="1116892" y="1281660"/>
            <a:ext cx="6910215" cy="3627409"/>
          </a:xfrm>
          <a:prstGeom prst="rect">
            <a:avLst/>
          </a:prstGeom>
        </p:spPr>
      </p:pic>
    </p:spTree>
    <p:extLst>
      <p:ext uri="{BB962C8B-B14F-4D97-AF65-F5344CB8AC3E}">
        <p14:creationId xmlns:p14="http://schemas.microsoft.com/office/powerpoint/2010/main" val="237686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dirty="0" smtClean="0"/>
              <a:t>Ceramics</a:t>
            </a:r>
            <a:endParaRPr lang="en-US" dirty="0"/>
          </a:p>
        </p:txBody>
      </p:sp>
      <p:sp>
        <p:nvSpPr>
          <p:cNvPr id="3" name="Content Placeholder 2"/>
          <p:cNvSpPr>
            <a:spLocks noGrp="1"/>
          </p:cNvSpPr>
          <p:nvPr>
            <p:ph idx="1"/>
          </p:nvPr>
        </p:nvSpPr>
        <p:spPr>
          <a:xfrm>
            <a:off x="315854" y="1260980"/>
            <a:ext cx="4935515" cy="4525963"/>
          </a:xfrm>
        </p:spPr>
        <p:txBody>
          <a:bodyPr/>
          <a:lstStyle/>
          <a:p>
            <a:r>
              <a:rPr lang="en-US" dirty="0"/>
              <a:t>Ceramic comes from </a:t>
            </a:r>
            <a:r>
              <a:rPr lang="en-US" dirty="0" err="1" smtClean="0"/>
              <a:t>Keramos</a:t>
            </a:r>
            <a:r>
              <a:rPr lang="en-US" dirty="0" smtClean="0"/>
              <a:t> (Greek for pottery)</a:t>
            </a:r>
          </a:p>
          <a:p>
            <a:r>
              <a:rPr lang="en-US" dirty="0" smtClean="0"/>
              <a:t>Early forms of ceramics were formed by the heat treatment of Clay</a:t>
            </a:r>
          </a:p>
          <a:p>
            <a:r>
              <a:rPr lang="en-US" dirty="0" smtClean="0"/>
              <a:t>E.g. Kaolinite clay after firing above 1000°C forms Porcelain a ceramic</a:t>
            </a:r>
          </a:p>
          <a:p>
            <a:r>
              <a:rPr lang="en-US" dirty="0" smtClean="0"/>
              <a:t>Other forms include </a:t>
            </a:r>
          </a:p>
          <a:p>
            <a:pPr lvl="1"/>
            <a:r>
              <a:rPr lang="en-US" dirty="0" smtClean="0"/>
              <a:t>Earthenware</a:t>
            </a:r>
          </a:p>
          <a:p>
            <a:pPr lvl="1"/>
            <a:r>
              <a:rPr lang="en-US" dirty="0" smtClean="0"/>
              <a:t>Stoneware</a:t>
            </a:r>
          </a:p>
          <a:p>
            <a:pPr lvl="1"/>
            <a:r>
              <a:rPr lang="en-US" dirty="0" smtClean="0"/>
              <a:t>Bone China</a:t>
            </a:r>
          </a:p>
          <a:p>
            <a:endParaRPr lang="en-US" dirty="0"/>
          </a:p>
        </p:txBody>
      </p:sp>
      <p:pic>
        <p:nvPicPr>
          <p:cNvPr id="5" name="Picture 4"/>
          <p:cNvPicPr>
            <a:picLocks noChangeAspect="1"/>
          </p:cNvPicPr>
          <p:nvPr/>
        </p:nvPicPr>
        <p:blipFill>
          <a:blip r:embed="rId3"/>
          <a:stretch>
            <a:fillRect/>
          </a:stretch>
        </p:blipFill>
        <p:spPr>
          <a:xfrm>
            <a:off x="6049601" y="1661727"/>
            <a:ext cx="2357081" cy="3128489"/>
          </a:xfrm>
          <a:prstGeom prst="rect">
            <a:avLst/>
          </a:prstGeom>
        </p:spPr>
      </p:pic>
      <p:sp>
        <p:nvSpPr>
          <p:cNvPr id="6" name="Rectangle 5"/>
          <p:cNvSpPr/>
          <p:nvPr/>
        </p:nvSpPr>
        <p:spPr>
          <a:xfrm>
            <a:off x="5667670" y="5335163"/>
            <a:ext cx="3019130" cy="646331"/>
          </a:xfrm>
          <a:prstGeom prst="rect">
            <a:avLst/>
          </a:prstGeom>
        </p:spPr>
        <p:txBody>
          <a:bodyPr wrap="square">
            <a:spAutoFit/>
          </a:bodyPr>
          <a:lstStyle/>
          <a:p>
            <a:r>
              <a:rPr lang="en-US" dirty="0"/>
              <a:t>A Ming Dynasty porcelain vase dated to 1403–1424</a:t>
            </a:r>
          </a:p>
        </p:txBody>
      </p:sp>
      <p:sp>
        <p:nvSpPr>
          <p:cNvPr id="7" name="TextBox 6"/>
          <p:cNvSpPr txBox="1"/>
          <p:nvPr/>
        </p:nvSpPr>
        <p:spPr>
          <a:xfrm>
            <a:off x="6075363" y="6310313"/>
            <a:ext cx="2611437" cy="323165"/>
          </a:xfrm>
          <a:prstGeom prst="rect">
            <a:avLst/>
          </a:prstGeom>
          <a:noFill/>
        </p:spPr>
        <p:txBody>
          <a:bodyPr wrap="square" rtlCol="0">
            <a:spAutoFit/>
          </a:bodyPr>
          <a:lstStyle/>
          <a:p>
            <a:r>
              <a:rPr lang="en-US" sz="500" dirty="0"/>
              <a:t>https://</a:t>
            </a:r>
            <a:r>
              <a:rPr lang="en-US" sz="500" dirty="0" err="1"/>
              <a:t>upload.wikimedia.org</a:t>
            </a:r>
            <a:r>
              <a:rPr lang="en-US" sz="500" dirty="0"/>
              <a:t>/</a:t>
            </a:r>
            <a:r>
              <a:rPr lang="en-US" sz="500" dirty="0" err="1"/>
              <a:t>wikipedia</a:t>
            </a:r>
            <a:r>
              <a:rPr lang="en-US" sz="500" dirty="0"/>
              <a:t>/commons/thumb/4/4f/Blue_and_white_vase_Jingdezhen_Ming_Yongle_1403_1424.jpg/330px-Blue_and_white_vase_Jingdezhen_Ming_Yongle_1403_1424.jpg</a:t>
            </a:r>
          </a:p>
        </p:txBody>
      </p:sp>
    </p:spTree>
    <p:extLst>
      <p:ext uri="{BB962C8B-B14F-4D97-AF65-F5344CB8AC3E}">
        <p14:creationId xmlns:p14="http://schemas.microsoft.com/office/powerpoint/2010/main" val="174014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Clay structure</a:t>
            </a:r>
            <a:endParaRPr lang="en-US" b="1" dirty="0"/>
          </a:p>
        </p:txBody>
      </p:sp>
      <p:pic>
        <p:nvPicPr>
          <p:cNvPr id="7" name="Picture 6" descr="clay image.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6735704" cy="5051778"/>
          </a:xfrm>
          <a:prstGeom prst="rect">
            <a:avLst/>
          </a:prstGeom>
        </p:spPr>
      </p:pic>
      <p:sp>
        <p:nvSpPr>
          <p:cNvPr id="8" name="TextBox 7"/>
          <p:cNvSpPr txBox="1"/>
          <p:nvPr/>
        </p:nvSpPr>
        <p:spPr>
          <a:xfrm>
            <a:off x="6589060" y="1481666"/>
            <a:ext cx="2362090" cy="5078313"/>
          </a:xfrm>
          <a:prstGeom prst="rect">
            <a:avLst/>
          </a:prstGeom>
          <a:noFill/>
        </p:spPr>
        <p:txBody>
          <a:bodyPr wrap="square" rtlCol="0">
            <a:spAutoFit/>
          </a:bodyPr>
          <a:lstStyle/>
          <a:p>
            <a:r>
              <a:rPr lang="en-US" dirty="0" smtClean="0">
                <a:latin typeface="Optima"/>
              </a:rPr>
              <a:t>Properties:</a:t>
            </a:r>
          </a:p>
          <a:p>
            <a:r>
              <a:rPr lang="en-US" dirty="0" smtClean="0">
                <a:latin typeface="Optima"/>
              </a:rPr>
              <a:t>With water layers can slide past each other </a:t>
            </a:r>
          </a:p>
          <a:p>
            <a:r>
              <a:rPr lang="en-US" dirty="0" smtClean="0">
                <a:latin typeface="Optima"/>
                <a:sym typeface="Wingdings" panose="05000000000000000000" pitchFamily="2" charset="2"/>
              </a:rPr>
              <a:t></a:t>
            </a:r>
            <a:r>
              <a:rPr lang="en-US" dirty="0" smtClean="0">
                <a:latin typeface="Optima"/>
              </a:rPr>
              <a:t> plasticity</a:t>
            </a:r>
          </a:p>
          <a:p>
            <a:endParaRPr lang="en-US" dirty="0">
              <a:latin typeface="Optima"/>
            </a:endParaRPr>
          </a:p>
          <a:p>
            <a:r>
              <a:rPr lang="en-US" dirty="0" smtClean="0">
                <a:latin typeface="Optima"/>
              </a:rPr>
              <a:t>Upon drying the clay it will harden but no chemical reaction is induced </a:t>
            </a:r>
            <a:r>
              <a:rPr lang="en-US" dirty="0" smtClean="0">
                <a:latin typeface="Optima"/>
                <a:sym typeface="Wingdings" panose="05000000000000000000" pitchFamily="2" charset="2"/>
              </a:rPr>
              <a:t></a:t>
            </a:r>
            <a:r>
              <a:rPr lang="en-US" dirty="0" smtClean="0">
                <a:latin typeface="Optima"/>
              </a:rPr>
              <a:t> sundried bricks</a:t>
            </a:r>
          </a:p>
          <a:p>
            <a:endParaRPr lang="en-US" dirty="0" smtClean="0">
              <a:latin typeface="Optima"/>
            </a:endParaRPr>
          </a:p>
          <a:p>
            <a:r>
              <a:rPr lang="en-US" dirty="0" smtClean="0">
                <a:latin typeface="Optima"/>
              </a:rPr>
              <a:t>Upon firing (&gt;1000°C) can induce chemical bonding of </a:t>
            </a:r>
            <a:r>
              <a:rPr lang="en-US" dirty="0">
                <a:latin typeface="Optima"/>
              </a:rPr>
              <a:t>the layers</a:t>
            </a:r>
          </a:p>
          <a:p>
            <a:r>
              <a:rPr lang="en-US" dirty="0" smtClean="0">
                <a:latin typeface="Optima"/>
              </a:rPr>
              <a:t> (formation of Si-O-Si bonds) </a:t>
            </a:r>
            <a:r>
              <a:rPr lang="en-US" dirty="0" smtClean="0">
                <a:latin typeface="Optima"/>
                <a:sym typeface="Wingdings" panose="05000000000000000000" pitchFamily="2" charset="2"/>
              </a:rPr>
              <a:t></a:t>
            </a:r>
            <a:r>
              <a:rPr lang="en-US" dirty="0" smtClean="0">
                <a:latin typeface="Optima"/>
              </a:rPr>
              <a:t> Ceramics</a:t>
            </a:r>
            <a:endParaRPr lang="en-US" dirty="0">
              <a:latin typeface="Optima"/>
            </a:endParaRPr>
          </a:p>
        </p:txBody>
      </p:sp>
      <p:sp>
        <p:nvSpPr>
          <p:cNvPr id="9" name="TextBox 8"/>
          <p:cNvSpPr txBox="1"/>
          <p:nvPr/>
        </p:nvSpPr>
        <p:spPr>
          <a:xfrm>
            <a:off x="368342" y="3958521"/>
            <a:ext cx="1954356" cy="292388"/>
          </a:xfrm>
          <a:prstGeom prst="rect">
            <a:avLst/>
          </a:prstGeom>
          <a:solidFill>
            <a:schemeClr val="bg1"/>
          </a:solidFill>
        </p:spPr>
        <p:txBody>
          <a:bodyPr wrap="none" rtlCol="0">
            <a:spAutoFit/>
          </a:bodyPr>
          <a:lstStyle/>
          <a:p>
            <a:r>
              <a:rPr lang="en-US" sz="1300" dirty="0" smtClean="0"/>
              <a:t>Aluminum or Magnesium)</a:t>
            </a:r>
            <a:endParaRPr lang="en-US" sz="13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Tree>
    <p:extLst>
      <p:ext uri="{BB962C8B-B14F-4D97-AF65-F5344CB8AC3E}">
        <p14:creationId xmlns:p14="http://schemas.microsoft.com/office/powerpoint/2010/main" val="1682695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p:txBody>
          <a:bodyPr/>
          <a:lstStyle/>
          <a:p>
            <a:r>
              <a:rPr lang="en-US" dirty="0" smtClean="0"/>
              <a:t>Ceramics</a:t>
            </a:r>
            <a:endParaRPr lang="en-US" dirty="0"/>
          </a:p>
        </p:txBody>
      </p:sp>
      <p:sp>
        <p:nvSpPr>
          <p:cNvPr id="3" name="Content Placeholder 2"/>
          <p:cNvSpPr>
            <a:spLocks noGrp="1"/>
          </p:cNvSpPr>
          <p:nvPr>
            <p:ph idx="1"/>
          </p:nvPr>
        </p:nvSpPr>
        <p:spPr>
          <a:xfrm>
            <a:off x="457199" y="1348562"/>
            <a:ext cx="8614073" cy="4525963"/>
          </a:xfrm>
        </p:spPr>
        <p:txBody>
          <a:bodyPr/>
          <a:lstStyle/>
          <a:p>
            <a:r>
              <a:rPr lang="en-US" dirty="0" smtClean="0"/>
              <a:t>Another type of ceramic is called a </a:t>
            </a:r>
            <a:r>
              <a:rPr lang="en-US" b="1" dirty="0" smtClean="0">
                <a:solidFill>
                  <a:srgbClr val="FF0000"/>
                </a:solidFill>
              </a:rPr>
              <a:t>Technical Ceramic</a:t>
            </a:r>
          </a:p>
          <a:p>
            <a:pPr lvl="1"/>
            <a:r>
              <a:rPr lang="en-US" dirty="0"/>
              <a:t>O</a:t>
            </a:r>
            <a:r>
              <a:rPr lang="en-US" dirty="0" smtClean="0"/>
              <a:t>xides </a:t>
            </a:r>
          </a:p>
          <a:p>
            <a:pPr lvl="2"/>
            <a:r>
              <a:rPr lang="en-US" dirty="0" smtClean="0"/>
              <a:t>Quartz (SiO</a:t>
            </a:r>
            <a:r>
              <a:rPr lang="en-US" baseline="-25000" dirty="0" smtClean="0"/>
              <a:t>2</a:t>
            </a:r>
            <a:r>
              <a:rPr lang="en-US" dirty="0" smtClean="0"/>
              <a:t>), Alumina (Al</a:t>
            </a:r>
            <a:r>
              <a:rPr lang="en-US" baseline="-25000" dirty="0" smtClean="0"/>
              <a:t>2</a:t>
            </a:r>
            <a:r>
              <a:rPr lang="en-US" dirty="0" smtClean="0"/>
              <a:t>O</a:t>
            </a:r>
            <a:r>
              <a:rPr lang="en-US" baseline="-25000" dirty="0" smtClean="0"/>
              <a:t>3</a:t>
            </a:r>
            <a:r>
              <a:rPr lang="en-US" dirty="0" smtClean="0"/>
              <a:t>), Ceria (CeO</a:t>
            </a:r>
            <a:r>
              <a:rPr lang="en-US" baseline="-25000" dirty="0" smtClean="0"/>
              <a:t>2</a:t>
            </a:r>
            <a:r>
              <a:rPr lang="en-US" dirty="0" smtClean="0"/>
              <a:t>), Zirconia (ZrO</a:t>
            </a:r>
            <a:r>
              <a:rPr lang="en-US" baseline="-25000" dirty="0" smtClean="0"/>
              <a:t>2</a:t>
            </a:r>
            <a:r>
              <a:rPr lang="en-US" dirty="0" smtClean="0"/>
              <a:t>)</a:t>
            </a:r>
          </a:p>
          <a:p>
            <a:pPr lvl="1"/>
            <a:r>
              <a:rPr lang="en-US" dirty="0" err="1" smtClean="0"/>
              <a:t>Nonoxides</a:t>
            </a:r>
            <a:endParaRPr lang="en-US" dirty="0" smtClean="0"/>
          </a:p>
          <a:p>
            <a:pPr lvl="2"/>
            <a:r>
              <a:rPr lang="en-US" dirty="0" smtClean="0"/>
              <a:t>Carbide (e.g. </a:t>
            </a:r>
            <a:r>
              <a:rPr lang="en-US" dirty="0" err="1" smtClean="0"/>
              <a:t>SiC</a:t>
            </a:r>
            <a:r>
              <a:rPr lang="en-US" dirty="0" smtClean="0"/>
              <a:t>), Nitride (e.g. Si2N4), Silicide (e.g. TiSi2), Boride (Nd</a:t>
            </a:r>
            <a:r>
              <a:rPr lang="en-US" baseline="-25000" dirty="0" smtClean="0"/>
              <a:t>2</a:t>
            </a:r>
            <a:r>
              <a:rPr lang="en-US" dirty="0" smtClean="0"/>
              <a:t>Fe</a:t>
            </a:r>
            <a:r>
              <a:rPr lang="en-US" baseline="-25000" dirty="0" smtClean="0"/>
              <a:t>14</a:t>
            </a:r>
            <a:r>
              <a:rPr lang="en-US" dirty="0" smtClean="0"/>
              <a:t>B)</a:t>
            </a:r>
          </a:p>
          <a:p>
            <a:pPr lvl="1"/>
            <a:r>
              <a:rPr lang="en-US" dirty="0" smtClean="0"/>
              <a:t>Functional Ceramics</a:t>
            </a:r>
          </a:p>
          <a:p>
            <a:pPr lvl="2"/>
            <a:r>
              <a:rPr lang="en-US" dirty="0" smtClean="0"/>
              <a:t>Electroactive, </a:t>
            </a:r>
            <a:r>
              <a:rPr lang="en-US" dirty="0" err="1" smtClean="0"/>
              <a:t>multiferroic</a:t>
            </a:r>
            <a:r>
              <a:rPr lang="en-US" dirty="0" smtClean="0"/>
              <a:t>, piezoelectric ceramics </a:t>
            </a:r>
          </a:p>
          <a:p>
            <a:pPr lvl="2"/>
            <a:r>
              <a:rPr lang="en-US" dirty="0" smtClean="0"/>
              <a:t>Materials that can convert energy from one form to another or respond in unusual ways to external </a:t>
            </a:r>
            <a:r>
              <a:rPr lang="en-US" dirty="0" err="1" smtClean="0"/>
              <a:t>stimulai</a:t>
            </a:r>
            <a:r>
              <a:rPr lang="en-US" dirty="0" smtClean="0"/>
              <a:t> (subject of the video)</a:t>
            </a:r>
          </a:p>
        </p:txBody>
      </p:sp>
    </p:spTree>
    <p:extLst>
      <p:ext uri="{BB962C8B-B14F-4D97-AF65-F5344CB8AC3E}">
        <p14:creationId xmlns:p14="http://schemas.microsoft.com/office/powerpoint/2010/main" val="105465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814887"/>
            <a:ext cx="1457325" cy="1343025"/>
          </a:xfrm>
          <a:prstGeom prst="rect">
            <a:avLst/>
          </a:prstGeom>
        </p:spPr>
      </p:pic>
      <p:sp>
        <p:nvSpPr>
          <p:cNvPr id="2" name="Title 1"/>
          <p:cNvSpPr>
            <a:spLocks noGrp="1"/>
          </p:cNvSpPr>
          <p:nvPr>
            <p:ph type="title"/>
          </p:nvPr>
        </p:nvSpPr>
        <p:spPr>
          <a:xfrm>
            <a:off x="-265514" y="-205955"/>
            <a:ext cx="8952314" cy="1143000"/>
          </a:xfrm>
        </p:spPr>
        <p:txBody>
          <a:bodyPr/>
          <a:lstStyle/>
          <a:p>
            <a:r>
              <a:rPr lang="en-US" b="1" dirty="0" smtClean="0"/>
              <a:t>Glass</a:t>
            </a:r>
            <a:endParaRPr lang="en-US" b="1" dirty="0"/>
          </a:p>
        </p:txBody>
      </p:sp>
      <p:sp>
        <p:nvSpPr>
          <p:cNvPr id="3" name="Content Placeholder 2"/>
          <p:cNvSpPr>
            <a:spLocks noGrp="1"/>
          </p:cNvSpPr>
          <p:nvPr>
            <p:ph idx="1"/>
          </p:nvPr>
        </p:nvSpPr>
        <p:spPr>
          <a:xfrm>
            <a:off x="457200" y="710912"/>
            <a:ext cx="5435600" cy="2747902"/>
          </a:xfrm>
        </p:spPr>
        <p:txBody>
          <a:bodyPr/>
          <a:lstStyle/>
          <a:p>
            <a:pPr>
              <a:buNone/>
            </a:pPr>
            <a:r>
              <a:rPr lang="en-US" sz="2400" dirty="0" smtClean="0"/>
              <a:t>Lets focus on one subset of ceramics </a:t>
            </a:r>
            <a:r>
              <a:rPr lang="en-US" sz="2400" dirty="0" err="1" smtClean="0"/>
              <a:t>ie</a:t>
            </a:r>
            <a:r>
              <a:rPr lang="en-US" sz="2400" dirty="0" smtClean="0"/>
              <a:t> traditional Glass (leave metallic Glass for later)</a:t>
            </a:r>
          </a:p>
          <a:p>
            <a:pPr>
              <a:buNone/>
            </a:pPr>
            <a:endParaRPr lang="en-US" sz="2400" dirty="0"/>
          </a:p>
          <a:p>
            <a:pPr>
              <a:buNone/>
            </a:pPr>
            <a:r>
              <a:rPr lang="en-US" sz="2400" dirty="0" smtClean="0"/>
              <a:t>Glass is an Amorphous solid </a:t>
            </a:r>
          </a:p>
          <a:p>
            <a:pPr>
              <a:buNone/>
            </a:pPr>
            <a:endParaRPr lang="en-US" sz="2400" dirty="0" smtClean="0"/>
          </a:p>
          <a:p>
            <a:pPr>
              <a:buNone/>
            </a:pPr>
            <a:r>
              <a:rPr lang="en-US" sz="2400" dirty="0" smtClean="0"/>
              <a:t>Forms:</a:t>
            </a:r>
          </a:p>
          <a:p>
            <a:pPr>
              <a:buNone/>
            </a:pPr>
            <a:r>
              <a:rPr lang="en-US" sz="2400" dirty="0" smtClean="0"/>
              <a:t>	Oxides, Borides, Polymers even Metals</a:t>
            </a:r>
          </a:p>
          <a:p>
            <a:pPr>
              <a:buNone/>
            </a:pPr>
            <a:endParaRPr lang="en-US" sz="2400" dirty="0" smtClean="0"/>
          </a:p>
          <a:p>
            <a:pPr>
              <a:buNone/>
            </a:pPr>
            <a:r>
              <a:rPr lang="en-US" sz="2400" dirty="0" smtClean="0"/>
              <a:t>Most common</a:t>
            </a:r>
            <a:r>
              <a:rPr lang="en-US" sz="2400" dirty="0"/>
              <a:t> </a:t>
            </a:r>
            <a:r>
              <a:rPr lang="en-US" sz="2400" dirty="0" smtClean="0"/>
              <a:t>glasses are based on SiO</a:t>
            </a:r>
            <a:r>
              <a:rPr lang="en-US" sz="2400" baseline="-25000" dirty="0" smtClean="0"/>
              <a:t>2</a:t>
            </a:r>
            <a:endParaRPr lang="en-US" sz="2400" baseline="-25000" dirty="0"/>
          </a:p>
        </p:txBody>
      </p:sp>
      <p:pic>
        <p:nvPicPr>
          <p:cNvPr id="4" name="Picture 3"/>
          <p:cNvPicPr>
            <a:picLocks noChangeAspect="1"/>
          </p:cNvPicPr>
          <p:nvPr/>
        </p:nvPicPr>
        <p:blipFill>
          <a:blip r:embed="rId4"/>
          <a:stretch>
            <a:fillRect/>
          </a:stretch>
        </p:blipFill>
        <p:spPr>
          <a:xfrm>
            <a:off x="5892800" y="682338"/>
            <a:ext cx="2794000" cy="1955800"/>
          </a:xfrm>
          <a:prstGeom prst="rect">
            <a:avLst/>
          </a:prstGeom>
        </p:spPr>
      </p:pic>
      <p:sp>
        <p:nvSpPr>
          <p:cNvPr id="5" name="Rectangle 4"/>
          <p:cNvSpPr/>
          <p:nvPr/>
        </p:nvSpPr>
        <p:spPr>
          <a:xfrm>
            <a:off x="5357091" y="2638138"/>
            <a:ext cx="3699698" cy="923330"/>
          </a:xfrm>
          <a:prstGeom prst="rect">
            <a:avLst/>
          </a:prstGeom>
        </p:spPr>
        <p:txBody>
          <a:bodyPr wrap="square">
            <a:spAutoFit/>
          </a:bodyPr>
          <a:lstStyle/>
          <a:p>
            <a:r>
              <a:rPr lang="en-US" dirty="0" err="1">
                <a:latin typeface="Optima"/>
              </a:rPr>
              <a:t>Moldavite</a:t>
            </a:r>
            <a:r>
              <a:rPr lang="en-US" dirty="0">
                <a:latin typeface="Optima"/>
              </a:rPr>
              <a:t>, a natural glass formed by meteor impact, from </a:t>
            </a:r>
            <a:r>
              <a:rPr lang="en-US" dirty="0" err="1">
                <a:latin typeface="Optima"/>
              </a:rPr>
              <a:t>Besednice</a:t>
            </a:r>
            <a:r>
              <a:rPr lang="en-US" dirty="0">
                <a:latin typeface="Optima"/>
              </a:rPr>
              <a:t>, Bohemia</a:t>
            </a:r>
          </a:p>
        </p:txBody>
      </p:sp>
      <p:pic>
        <p:nvPicPr>
          <p:cNvPr id="8" name="Picture 7"/>
          <p:cNvPicPr>
            <a:picLocks noChangeAspect="1"/>
          </p:cNvPicPr>
          <p:nvPr/>
        </p:nvPicPr>
        <p:blipFill>
          <a:blip r:embed="rId5"/>
          <a:stretch>
            <a:fillRect/>
          </a:stretch>
        </p:blipFill>
        <p:spPr>
          <a:xfrm>
            <a:off x="6303985" y="3783633"/>
            <a:ext cx="1900882" cy="2040304"/>
          </a:xfrm>
          <a:prstGeom prst="rect">
            <a:avLst/>
          </a:prstGeom>
        </p:spPr>
      </p:pic>
      <p:sp>
        <p:nvSpPr>
          <p:cNvPr id="10" name="Rectangle 9"/>
          <p:cNvSpPr/>
          <p:nvPr/>
        </p:nvSpPr>
        <p:spPr>
          <a:xfrm>
            <a:off x="5292436" y="5977756"/>
            <a:ext cx="3764353" cy="646331"/>
          </a:xfrm>
          <a:prstGeom prst="rect">
            <a:avLst/>
          </a:prstGeom>
        </p:spPr>
        <p:txBody>
          <a:bodyPr wrap="square">
            <a:spAutoFit/>
          </a:bodyPr>
          <a:lstStyle/>
          <a:p>
            <a:r>
              <a:rPr lang="en-US" dirty="0">
                <a:latin typeface="Optima"/>
              </a:rPr>
              <a:t>Oldest mouth-blown window-glass in Sweden (</a:t>
            </a:r>
            <a:r>
              <a:rPr lang="en-US" dirty="0" err="1">
                <a:latin typeface="Optima"/>
              </a:rPr>
              <a:t>Kosta</a:t>
            </a:r>
            <a:r>
              <a:rPr lang="en-US" dirty="0">
                <a:latin typeface="Optima"/>
              </a:rPr>
              <a:t> </a:t>
            </a:r>
            <a:r>
              <a:rPr lang="en-US" dirty="0" err="1">
                <a:latin typeface="Optima"/>
              </a:rPr>
              <a:t>Glasbruk</a:t>
            </a:r>
            <a:r>
              <a:rPr lang="en-US" dirty="0">
                <a:latin typeface="Optima"/>
              </a:rPr>
              <a:t>, 1742)</a:t>
            </a:r>
          </a:p>
        </p:txBody>
      </p:sp>
      <p:sp>
        <p:nvSpPr>
          <p:cNvPr id="6" name="Rectangle 5"/>
          <p:cNvSpPr/>
          <p:nvPr/>
        </p:nvSpPr>
        <p:spPr>
          <a:xfrm>
            <a:off x="6902139" y="500250"/>
            <a:ext cx="1937061" cy="169277"/>
          </a:xfrm>
          <a:prstGeom prst="rect">
            <a:avLst/>
          </a:prstGeom>
        </p:spPr>
        <p:txBody>
          <a:bodyPr wrap="square">
            <a:spAutoFit/>
          </a:bodyPr>
          <a:lstStyle/>
          <a:p>
            <a:r>
              <a:rPr lang="en-US" sz="500" dirty="0">
                <a:hlinkClick r:id="rId6"/>
              </a:rPr>
              <a:t>https://</a:t>
            </a:r>
            <a:r>
              <a:rPr lang="en-US" sz="500" dirty="0" smtClean="0">
                <a:hlinkClick r:id="rId6"/>
              </a:rPr>
              <a:t>anjouclothing.files.wordpress.com/2013/01/7.jpg?w=640</a:t>
            </a:r>
            <a:r>
              <a:rPr lang="en-US" sz="500" dirty="0" smtClean="0"/>
              <a:t> </a:t>
            </a:r>
            <a:endParaRPr lang="en-US" sz="500" dirty="0"/>
          </a:p>
        </p:txBody>
      </p:sp>
      <p:sp>
        <p:nvSpPr>
          <p:cNvPr id="7" name="Rectangle 6"/>
          <p:cNvSpPr/>
          <p:nvPr/>
        </p:nvSpPr>
        <p:spPr>
          <a:xfrm>
            <a:off x="5892800" y="5838194"/>
            <a:ext cx="2863471" cy="169277"/>
          </a:xfrm>
          <a:prstGeom prst="rect">
            <a:avLst/>
          </a:prstGeom>
        </p:spPr>
        <p:txBody>
          <a:bodyPr wrap="square">
            <a:spAutoFit/>
          </a:bodyPr>
          <a:lstStyle/>
          <a:p>
            <a:r>
              <a:rPr lang="en-US" sz="500" dirty="0">
                <a:hlinkClick r:id="rId7"/>
              </a:rPr>
              <a:t>https://</a:t>
            </a:r>
            <a:r>
              <a:rPr lang="en-US" sz="500" dirty="0" smtClean="0">
                <a:hlinkClick r:id="rId7"/>
              </a:rPr>
              <a:t>s-media-cache-ak0.pinimg.com/236x/cb/e8/6f/cbe86f708b15d1a2c549503c2ba6f5ee.jpg</a:t>
            </a:r>
            <a:r>
              <a:rPr lang="en-US" sz="500" dirty="0" smtClean="0"/>
              <a:t> </a:t>
            </a:r>
            <a:endParaRPr lang="en-US" sz="500" dirty="0"/>
          </a:p>
        </p:txBody>
      </p:sp>
      <p:sp>
        <p:nvSpPr>
          <p:cNvPr id="9" name="TextBox 8"/>
          <p:cNvSpPr txBox="1"/>
          <p:nvPr/>
        </p:nvSpPr>
        <p:spPr>
          <a:xfrm>
            <a:off x="185810" y="6066890"/>
            <a:ext cx="3166990" cy="646113"/>
          </a:xfrm>
          <a:prstGeom prst="rect">
            <a:avLst/>
          </a:prstGeom>
        </p:spPr>
        <p:txBody>
          <a:bodyPr wrap="square" rtlCol="0">
            <a:spAutoFit/>
          </a:bodyPr>
          <a:lstStyle/>
          <a:p>
            <a:r>
              <a:rPr lang="en-US" sz="900" dirty="0">
                <a:latin typeface="Arial"/>
                <a:cs typeface="Arial"/>
              </a:rPr>
              <a:t>This course contains copyright materials that are used solely for instructional purposes within this course. Copying, printing or distribution for other purposes is </a:t>
            </a:r>
            <a:r>
              <a:rPr lang="en-US" sz="900" dirty="0" smtClean="0">
                <a:latin typeface="Arial"/>
                <a:cs typeface="Arial"/>
              </a:rPr>
              <a:t>prohibited.</a:t>
            </a:r>
            <a:endParaRPr lang="en-US"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35760</TotalTime>
  <Words>1149</Words>
  <Application>Microsoft Office PowerPoint</Application>
  <PresentationFormat>On-screen Show (4:3)</PresentationFormat>
  <Paragraphs>205</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Ceramics and Glass</vt:lpstr>
      <vt:lpstr>Ceramic/Glass</vt:lpstr>
      <vt:lpstr>Ceramic</vt:lpstr>
      <vt:lpstr>Glass</vt:lpstr>
      <vt:lpstr>Structure</vt:lpstr>
      <vt:lpstr>Ceramics</vt:lpstr>
      <vt:lpstr>Clay structure</vt:lpstr>
      <vt:lpstr>Ceramics</vt:lpstr>
      <vt:lpstr>Glass</vt:lpstr>
      <vt:lpstr>SiO2</vt:lpstr>
      <vt:lpstr>Earliest Forms </vt:lpstr>
      <vt:lpstr>What about lightning made Glass?</vt:lpstr>
      <vt:lpstr>History Egypt</vt:lpstr>
      <vt:lpstr>What made glass making possible?</vt:lpstr>
      <vt:lpstr>Brief History </vt:lpstr>
      <vt:lpstr>Roman Glass</vt:lpstr>
      <vt:lpstr>History Phoenicia and Rome</vt:lpstr>
      <vt:lpstr>European history</vt:lpstr>
      <vt:lpstr>History Continued</vt:lpstr>
      <vt:lpstr>Changing the properties of Glass</vt:lpstr>
      <vt:lpstr>Rupert Drop</vt:lpstr>
      <vt:lpstr>Changing the color of glass</vt:lpstr>
      <vt:lpstr>Some typical additives to glass</vt:lpstr>
      <vt:lpstr>Closing thought</vt:lpstr>
      <vt:lpstr>Additional Modern applications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Perry</dc:creator>
  <cp:lastModifiedBy>Pamela Hupp</cp:lastModifiedBy>
  <cp:revision>71</cp:revision>
  <dcterms:created xsi:type="dcterms:W3CDTF">2013-09-04T14:53:10Z</dcterms:created>
  <dcterms:modified xsi:type="dcterms:W3CDTF">2016-06-30T17:00:56Z</dcterms:modified>
</cp:coreProperties>
</file>