
<file path=[Content_Types].xml><?xml version="1.0" encoding="utf-8"?>
<Types xmlns="http://schemas.openxmlformats.org/package/2006/content-types">
  <Default Extension="png" ContentType="image/png"/>
  <Default Extension="jpeg" ContentType="image/jpeg"/>
  <Default Extension="m4a" ContentType="audio/mp4"/>
  <Default Extension="emf" ContentType="image/x-emf"/>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18"/>
  </p:notesMasterIdLst>
  <p:handoutMasterIdLst>
    <p:handoutMasterId r:id="rId19"/>
  </p:handoutMasterIdLst>
  <p:sldIdLst>
    <p:sldId id="261" r:id="rId5"/>
    <p:sldId id="330" r:id="rId6"/>
    <p:sldId id="346" r:id="rId7"/>
    <p:sldId id="375" r:id="rId8"/>
    <p:sldId id="372" r:id="rId9"/>
    <p:sldId id="376" r:id="rId10"/>
    <p:sldId id="379" r:id="rId11"/>
    <p:sldId id="378" r:id="rId12"/>
    <p:sldId id="377" r:id="rId13"/>
    <p:sldId id="381" r:id="rId14"/>
    <p:sldId id="382" r:id="rId15"/>
    <p:sldId id="326" r:id="rId16"/>
    <p:sldId id="374" r:id="rId17"/>
  </p:sldIdLst>
  <p:sldSz cx="9144000" cy="6858000" type="screen4x3"/>
  <p:notesSz cx="6881813"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7E0000"/>
    <a:srgbClr val="03771F"/>
    <a:srgbClr val="9999FF"/>
    <a:srgbClr val="CCCCFF"/>
    <a:srgbClr val="FF0000"/>
    <a:srgbClr val="EEBAB4"/>
    <a:srgbClr val="EDB7B1"/>
    <a:srgbClr val="000066"/>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299" autoAdjust="0"/>
    <p:restoredTop sz="76177" autoAdjust="0"/>
  </p:normalViewPr>
  <p:slideViewPr>
    <p:cSldViewPr snapToGrid="0">
      <p:cViewPr varScale="1">
        <p:scale>
          <a:sx n="67" d="100"/>
          <a:sy n="67" d="100"/>
        </p:scale>
        <p:origin x="2107" y="48"/>
      </p:cViewPr>
      <p:guideLst>
        <p:guide orient="horz" pos="2160"/>
        <p:guide pos="2880"/>
      </p:guideLst>
    </p:cSldViewPr>
  </p:slideViewPr>
  <p:outlineViewPr>
    <p:cViewPr>
      <p:scale>
        <a:sx n="33" d="100"/>
        <a:sy n="33" d="100"/>
      </p:scale>
      <p:origin x="0" y="-3188"/>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hdr" sz="quarter"/>
          </p:nvPr>
        </p:nvSpPr>
        <p:spPr bwMode="auto">
          <a:xfrm>
            <a:off x="0" y="0"/>
            <a:ext cx="2982913" cy="465138"/>
          </a:xfrm>
          <a:prstGeom prst="rect">
            <a:avLst/>
          </a:prstGeom>
          <a:noFill/>
          <a:ln w="9525">
            <a:noFill/>
            <a:miter lim="800000"/>
            <a:headEnd/>
            <a:tailEnd/>
          </a:ln>
          <a:effectLst/>
        </p:spPr>
        <p:txBody>
          <a:bodyPr vert="horz" wrap="square" lIns="92446" tIns="46223" rIns="92446" bIns="46223" numCol="1" anchor="t" anchorCtr="0" compatLnSpc="1">
            <a:prstTxWarp prst="textNoShape">
              <a:avLst/>
            </a:prstTxWarp>
          </a:bodyPr>
          <a:lstStyle>
            <a:lvl1pPr>
              <a:defRPr sz="1200"/>
            </a:lvl1pPr>
          </a:lstStyle>
          <a:p>
            <a:pPr>
              <a:defRPr/>
            </a:pPr>
            <a:endParaRPr lang="en-US"/>
          </a:p>
        </p:txBody>
      </p:sp>
      <p:sp>
        <p:nvSpPr>
          <p:cNvPr id="25603" name="Rectangle 3"/>
          <p:cNvSpPr>
            <a:spLocks noGrp="1" noChangeArrowheads="1"/>
          </p:cNvSpPr>
          <p:nvPr>
            <p:ph type="dt" sz="quarter" idx="1"/>
          </p:nvPr>
        </p:nvSpPr>
        <p:spPr bwMode="auto">
          <a:xfrm>
            <a:off x="3897313" y="0"/>
            <a:ext cx="2982912" cy="465138"/>
          </a:xfrm>
          <a:prstGeom prst="rect">
            <a:avLst/>
          </a:prstGeom>
          <a:noFill/>
          <a:ln w="9525">
            <a:noFill/>
            <a:miter lim="800000"/>
            <a:headEnd/>
            <a:tailEnd/>
          </a:ln>
          <a:effectLst/>
        </p:spPr>
        <p:txBody>
          <a:bodyPr vert="horz" wrap="square" lIns="92446" tIns="46223" rIns="92446" bIns="46223" numCol="1" anchor="t" anchorCtr="0" compatLnSpc="1">
            <a:prstTxWarp prst="textNoShape">
              <a:avLst/>
            </a:prstTxWarp>
          </a:bodyPr>
          <a:lstStyle>
            <a:lvl1pPr algn="r">
              <a:defRPr sz="1200"/>
            </a:lvl1pPr>
          </a:lstStyle>
          <a:p>
            <a:pPr>
              <a:defRPr/>
            </a:pPr>
            <a:endParaRPr lang="en-US"/>
          </a:p>
        </p:txBody>
      </p:sp>
      <p:sp>
        <p:nvSpPr>
          <p:cNvPr id="25604" name="Rectangle 4"/>
          <p:cNvSpPr>
            <a:spLocks noGrp="1" noChangeArrowheads="1"/>
          </p:cNvSpPr>
          <p:nvPr>
            <p:ph type="ftr" sz="quarter" idx="2"/>
          </p:nvPr>
        </p:nvSpPr>
        <p:spPr bwMode="auto">
          <a:xfrm>
            <a:off x="0" y="8829675"/>
            <a:ext cx="2982913" cy="465138"/>
          </a:xfrm>
          <a:prstGeom prst="rect">
            <a:avLst/>
          </a:prstGeom>
          <a:noFill/>
          <a:ln w="9525">
            <a:noFill/>
            <a:miter lim="800000"/>
            <a:headEnd/>
            <a:tailEnd/>
          </a:ln>
          <a:effectLst/>
        </p:spPr>
        <p:txBody>
          <a:bodyPr vert="horz" wrap="square" lIns="92446" tIns="46223" rIns="92446" bIns="46223" numCol="1" anchor="b" anchorCtr="0" compatLnSpc="1">
            <a:prstTxWarp prst="textNoShape">
              <a:avLst/>
            </a:prstTxWarp>
          </a:bodyPr>
          <a:lstStyle>
            <a:lvl1pPr>
              <a:defRPr sz="1200"/>
            </a:lvl1pPr>
          </a:lstStyle>
          <a:p>
            <a:pPr>
              <a:defRPr/>
            </a:pPr>
            <a:endParaRPr lang="en-US"/>
          </a:p>
        </p:txBody>
      </p:sp>
      <p:sp>
        <p:nvSpPr>
          <p:cNvPr id="25605" name="Rectangle 5"/>
          <p:cNvSpPr>
            <a:spLocks noGrp="1" noChangeArrowheads="1"/>
          </p:cNvSpPr>
          <p:nvPr>
            <p:ph type="sldNum" sz="quarter" idx="3"/>
          </p:nvPr>
        </p:nvSpPr>
        <p:spPr bwMode="auto">
          <a:xfrm>
            <a:off x="3897313" y="8829675"/>
            <a:ext cx="2982912" cy="465138"/>
          </a:xfrm>
          <a:prstGeom prst="rect">
            <a:avLst/>
          </a:prstGeom>
          <a:noFill/>
          <a:ln w="9525">
            <a:noFill/>
            <a:miter lim="800000"/>
            <a:headEnd/>
            <a:tailEnd/>
          </a:ln>
          <a:effectLst/>
        </p:spPr>
        <p:txBody>
          <a:bodyPr vert="horz" wrap="square" lIns="92446" tIns="46223" rIns="92446" bIns="46223" numCol="1" anchor="b" anchorCtr="0" compatLnSpc="1">
            <a:prstTxWarp prst="textNoShape">
              <a:avLst/>
            </a:prstTxWarp>
          </a:bodyPr>
          <a:lstStyle>
            <a:lvl1pPr algn="r">
              <a:defRPr sz="1200"/>
            </a:lvl1pPr>
          </a:lstStyle>
          <a:p>
            <a:pPr>
              <a:defRPr/>
            </a:pPr>
            <a:fld id="{3A3A6B75-AF1F-41D7-8363-D7F260394AA2}" type="slidenum">
              <a:rPr lang="en-US"/>
              <a:pPr>
                <a:defRPr/>
              </a:pPr>
              <a:t>‹#›</a:t>
            </a:fld>
            <a:endParaRPr lang="en-US"/>
          </a:p>
        </p:txBody>
      </p:sp>
    </p:spTree>
    <p:extLst>
      <p:ext uri="{BB962C8B-B14F-4D97-AF65-F5344CB8AC3E}">
        <p14:creationId xmlns:p14="http://schemas.microsoft.com/office/powerpoint/2010/main" val="35563295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hdr" sz="quarter"/>
          </p:nvPr>
        </p:nvSpPr>
        <p:spPr bwMode="auto">
          <a:xfrm>
            <a:off x="0" y="0"/>
            <a:ext cx="2982913" cy="465138"/>
          </a:xfrm>
          <a:prstGeom prst="rect">
            <a:avLst/>
          </a:prstGeom>
          <a:noFill/>
          <a:ln w="9525">
            <a:noFill/>
            <a:miter lim="800000"/>
            <a:headEnd/>
            <a:tailEnd/>
          </a:ln>
          <a:effectLst/>
        </p:spPr>
        <p:txBody>
          <a:bodyPr vert="horz" wrap="square" lIns="92446" tIns="46223" rIns="92446" bIns="46223" numCol="1" anchor="t" anchorCtr="0" compatLnSpc="1">
            <a:prstTxWarp prst="textNoShape">
              <a:avLst/>
            </a:prstTxWarp>
          </a:bodyPr>
          <a:lstStyle>
            <a:lvl1pPr>
              <a:defRPr sz="1200"/>
            </a:lvl1pPr>
          </a:lstStyle>
          <a:p>
            <a:pPr>
              <a:defRPr/>
            </a:pPr>
            <a:endParaRPr lang="en-US"/>
          </a:p>
        </p:txBody>
      </p:sp>
      <p:sp>
        <p:nvSpPr>
          <p:cNvPr id="12291" name="Rectangle 3"/>
          <p:cNvSpPr>
            <a:spLocks noGrp="1" noChangeArrowheads="1"/>
          </p:cNvSpPr>
          <p:nvPr>
            <p:ph type="dt" idx="1"/>
          </p:nvPr>
        </p:nvSpPr>
        <p:spPr bwMode="auto">
          <a:xfrm>
            <a:off x="3897313" y="0"/>
            <a:ext cx="2982912" cy="465138"/>
          </a:xfrm>
          <a:prstGeom prst="rect">
            <a:avLst/>
          </a:prstGeom>
          <a:noFill/>
          <a:ln w="9525">
            <a:noFill/>
            <a:miter lim="800000"/>
            <a:headEnd/>
            <a:tailEnd/>
          </a:ln>
          <a:effectLst/>
        </p:spPr>
        <p:txBody>
          <a:bodyPr vert="horz" wrap="square" lIns="92446" tIns="46223" rIns="92446" bIns="46223" numCol="1" anchor="t" anchorCtr="0" compatLnSpc="1">
            <a:prstTxWarp prst="textNoShape">
              <a:avLst/>
            </a:prstTxWarp>
          </a:bodyPr>
          <a:lstStyle>
            <a:lvl1pPr algn="r">
              <a:defRPr sz="1200"/>
            </a:lvl1pPr>
          </a:lstStyle>
          <a:p>
            <a:pPr>
              <a:defRPr/>
            </a:pPr>
            <a:endParaRPr lang="en-US"/>
          </a:p>
        </p:txBody>
      </p:sp>
      <p:sp>
        <p:nvSpPr>
          <p:cNvPr id="53252" name="Rectangle 4"/>
          <p:cNvSpPr>
            <a:spLocks noGrp="1" noRot="1" noChangeAspect="1" noChangeArrowheads="1" noTextEdit="1"/>
          </p:cNvSpPr>
          <p:nvPr>
            <p:ph type="sldImg" idx="2"/>
          </p:nvPr>
        </p:nvSpPr>
        <p:spPr bwMode="auto">
          <a:xfrm>
            <a:off x="1117600" y="696913"/>
            <a:ext cx="4648200" cy="3486150"/>
          </a:xfrm>
          <a:prstGeom prst="rect">
            <a:avLst/>
          </a:prstGeom>
          <a:noFill/>
          <a:ln w="9525">
            <a:solidFill>
              <a:srgbClr val="000000"/>
            </a:solidFill>
            <a:miter lim="800000"/>
            <a:headEnd/>
            <a:tailEnd/>
          </a:ln>
        </p:spPr>
      </p:sp>
      <p:sp>
        <p:nvSpPr>
          <p:cNvPr id="12293" name="Rectangle 5"/>
          <p:cNvSpPr>
            <a:spLocks noGrp="1" noChangeArrowheads="1"/>
          </p:cNvSpPr>
          <p:nvPr>
            <p:ph type="body" sz="quarter" idx="3"/>
          </p:nvPr>
        </p:nvSpPr>
        <p:spPr bwMode="auto">
          <a:xfrm>
            <a:off x="688975" y="4416425"/>
            <a:ext cx="5505450" cy="4183063"/>
          </a:xfrm>
          <a:prstGeom prst="rect">
            <a:avLst/>
          </a:prstGeom>
          <a:noFill/>
          <a:ln w="9525">
            <a:noFill/>
            <a:miter lim="800000"/>
            <a:headEnd/>
            <a:tailEnd/>
          </a:ln>
          <a:effectLst/>
        </p:spPr>
        <p:txBody>
          <a:bodyPr vert="horz" wrap="square" lIns="92446" tIns="46223" rIns="92446" bIns="46223"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294" name="Rectangle 6"/>
          <p:cNvSpPr>
            <a:spLocks noGrp="1" noChangeArrowheads="1"/>
          </p:cNvSpPr>
          <p:nvPr>
            <p:ph type="ftr" sz="quarter" idx="4"/>
          </p:nvPr>
        </p:nvSpPr>
        <p:spPr bwMode="auto">
          <a:xfrm>
            <a:off x="0" y="8829675"/>
            <a:ext cx="2982913" cy="465138"/>
          </a:xfrm>
          <a:prstGeom prst="rect">
            <a:avLst/>
          </a:prstGeom>
          <a:noFill/>
          <a:ln w="9525">
            <a:noFill/>
            <a:miter lim="800000"/>
            <a:headEnd/>
            <a:tailEnd/>
          </a:ln>
          <a:effectLst/>
        </p:spPr>
        <p:txBody>
          <a:bodyPr vert="horz" wrap="square" lIns="92446" tIns="46223" rIns="92446" bIns="46223" numCol="1" anchor="b" anchorCtr="0" compatLnSpc="1">
            <a:prstTxWarp prst="textNoShape">
              <a:avLst/>
            </a:prstTxWarp>
          </a:bodyPr>
          <a:lstStyle>
            <a:lvl1pPr>
              <a:defRPr sz="1200"/>
            </a:lvl1pPr>
          </a:lstStyle>
          <a:p>
            <a:pPr>
              <a:defRPr/>
            </a:pPr>
            <a:endParaRPr lang="en-US"/>
          </a:p>
        </p:txBody>
      </p:sp>
      <p:sp>
        <p:nvSpPr>
          <p:cNvPr id="12295" name="Rectangle 7"/>
          <p:cNvSpPr>
            <a:spLocks noGrp="1" noChangeArrowheads="1"/>
          </p:cNvSpPr>
          <p:nvPr>
            <p:ph type="sldNum" sz="quarter" idx="5"/>
          </p:nvPr>
        </p:nvSpPr>
        <p:spPr bwMode="auto">
          <a:xfrm>
            <a:off x="3897313" y="8829675"/>
            <a:ext cx="2982912" cy="465138"/>
          </a:xfrm>
          <a:prstGeom prst="rect">
            <a:avLst/>
          </a:prstGeom>
          <a:noFill/>
          <a:ln w="9525">
            <a:noFill/>
            <a:miter lim="800000"/>
            <a:headEnd/>
            <a:tailEnd/>
          </a:ln>
          <a:effectLst/>
        </p:spPr>
        <p:txBody>
          <a:bodyPr vert="horz" wrap="square" lIns="92446" tIns="46223" rIns="92446" bIns="46223" numCol="1" anchor="b" anchorCtr="0" compatLnSpc="1">
            <a:prstTxWarp prst="textNoShape">
              <a:avLst/>
            </a:prstTxWarp>
          </a:bodyPr>
          <a:lstStyle>
            <a:lvl1pPr algn="r">
              <a:defRPr sz="1200"/>
            </a:lvl1pPr>
          </a:lstStyle>
          <a:p>
            <a:pPr>
              <a:defRPr/>
            </a:pPr>
            <a:fld id="{A4057822-CA1F-45AF-85C1-570C5CE15A4D}" type="slidenum">
              <a:rPr lang="en-US"/>
              <a:pPr>
                <a:defRPr/>
              </a:pPr>
              <a:t>‹#›</a:t>
            </a:fld>
            <a:endParaRPr lang="en-US"/>
          </a:p>
        </p:txBody>
      </p:sp>
    </p:spTree>
    <p:extLst>
      <p:ext uri="{BB962C8B-B14F-4D97-AF65-F5344CB8AC3E}">
        <p14:creationId xmlns:p14="http://schemas.microsoft.com/office/powerpoint/2010/main" val="357142526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A8D4FF43-9A7E-46DC-A5B9-42D43B701F5E}" type="slidenum">
              <a:rPr lang="en-US" smtClean="0"/>
              <a:pPr/>
              <a:t>1</a:t>
            </a:fld>
            <a:endParaRPr lang="en-US"/>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p:spPr>
        <p:txBody>
          <a:bodyPr/>
          <a:lstStyle/>
          <a:p>
            <a:pPr eaLnBrk="1" hangingPunct="1"/>
            <a:r>
              <a:rPr lang="en-US" dirty="0"/>
              <a:t>Audio clip set to Start: Automatically</a:t>
            </a:r>
          </a:p>
          <a:p>
            <a:pPr eaLnBrk="1" hangingPunct="1"/>
            <a:r>
              <a:rPr lang="en-US" dirty="0"/>
              <a:t>Audio icon (speaker shape) is set to Hide During Show in the Playback Menu</a:t>
            </a:r>
          </a:p>
          <a:p>
            <a:pPr eaLnBrk="1" hangingPunct="1"/>
            <a:r>
              <a:rPr lang="en-US" dirty="0"/>
              <a:t>Transitions is set to Advance Slide After : 00:28.00</a:t>
            </a:r>
          </a:p>
          <a:p>
            <a:pPr eaLnBrk="1" hangingPunct="1"/>
            <a:r>
              <a:rPr lang="en-US" dirty="0"/>
              <a:t>Audio clip is slightly longer than transition time, but program waits for audio to complete before advancing.</a:t>
            </a:r>
          </a:p>
        </p:txBody>
      </p:sp>
    </p:spTree>
    <p:extLst>
      <p:ext uri="{BB962C8B-B14F-4D97-AF65-F5344CB8AC3E}">
        <p14:creationId xmlns:p14="http://schemas.microsoft.com/office/powerpoint/2010/main" val="41863835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audio was recorded using a headset.  </a:t>
            </a:r>
          </a:p>
        </p:txBody>
      </p:sp>
      <p:sp>
        <p:nvSpPr>
          <p:cNvPr id="4" name="Slide Number Placeholder 3"/>
          <p:cNvSpPr>
            <a:spLocks noGrp="1"/>
          </p:cNvSpPr>
          <p:nvPr>
            <p:ph type="sldNum" sz="quarter" idx="10"/>
          </p:nvPr>
        </p:nvSpPr>
        <p:spPr/>
        <p:txBody>
          <a:bodyPr/>
          <a:lstStyle/>
          <a:p>
            <a:pPr>
              <a:defRPr/>
            </a:pPr>
            <a:fld id="{A4057822-CA1F-45AF-85C1-570C5CE15A4D}" type="slidenum">
              <a:rPr lang="en-US" smtClean="0"/>
              <a:pPr>
                <a:defRPr/>
              </a:pPr>
              <a:t>10</a:t>
            </a:fld>
            <a:endParaRPr lang="en-US"/>
          </a:p>
        </p:txBody>
      </p:sp>
    </p:spTree>
    <p:extLst>
      <p:ext uri="{BB962C8B-B14F-4D97-AF65-F5344CB8AC3E}">
        <p14:creationId xmlns:p14="http://schemas.microsoft.com/office/powerpoint/2010/main" val="30506845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A4057822-CA1F-45AF-85C1-570C5CE15A4D}" type="slidenum">
              <a:rPr lang="en-US" smtClean="0"/>
              <a:pPr>
                <a:defRPr/>
              </a:pPr>
              <a:t>11</a:t>
            </a:fld>
            <a:endParaRPr lang="en-US"/>
          </a:p>
        </p:txBody>
      </p:sp>
    </p:spTree>
    <p:extLst>
      <p:ext uri="{BB962C8B-B14F-4D97-AF65-F5344CB8AC3E}">
        <p14:creationId xmlns:p14="http://schemas.microsoft.com/office/powerpoint/2010/main" val="15700040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ln/>
        </p:spPr>
        <p:txBody>
          <a:bodyPr/>
          <a:lstStyle/>
          <a:p>
            <a:r>
              <a:rPr lang="en-US" dirty="0"/>
              <a:t>The talk runs almost exactly 12 minutes, which is what we expect of all contributed talks.  </a:t>
            </a:r>
          </a:p>
          <a:p>
            <a:r>
              <a:rPr lang="en-US" dirty="0"/>
              <a:t>This audio was recorded on a cell phone and emailed to my computer.</a:t>
            </a:r>
          </a:p>
          <a:p>
            <a:r>
              <a:rPr lang="en-US" dirty="0"/>
              <a:t>The next slide is a supplemental slide that could be used during the Q&amp;A, so the current slide requires a mouse click to advance.  I would have to ask the technical host to advance the slide for me if I want to use this slide to answer a question.</a:t>
            </a:r>
          </a:p>
        </p:txBody>
      </p:sp>
      <p:sp>
        <p:nvSpPr>
          <p:cNvPr id="55300" name="Slide Number Placeholder 3"/>
          <p:cNvSpPr>
            <a:spLocks noGrp="1"/>
          </p:cNvSpPr>
          <p:nvPr>
            <p:ph type="sldNum" sz="quarter" idx="5"/>
          </p:nvPr>
        </p:nvSpPr>
        <p:spPr>
          <a:noFill/>
        </p:spPr>
        <p:txBody>
          <a:bodyPr/>
          <a:lstStyle/>
          <a:p>
            <a:fld id="{70D73B99-49C1-4D08-83FF-3CEF0694EAF8}" type="slidenum">
              <a:rPr lang="en-US" smtClean="0"/>
              <a:pPr/>
              <a:t>12</a:t>
            </a:fld>
            <a:endParaRPr lang="en-US"/>
          </a:p>
        </p:txBody>
      </p:sp>
    </p:spTree>
    <p:extLst>
      <p:ext uri="{BB962C8B-B14F-4D97-AF65-F5344CB8AC3E}">
        <p14:creationId xmlns:p14="http://schemas.microsoft.com/office/powerpoint/2010/main" val="24605311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A4057822-CA1F-45AF-85C1-570C5CE15A4D}" type="slidenum">
              <a:rPr lang="en-US" smtClean="0"/>
              <a:pPr>
                <a:defRPr/>
              </a:pPr>
              <a:t>13</a:t>
            </a:fld>
            <a:endParaRPr lang="en-US"/>
          </a:p>
        </p:txBody>
      </p:sp>
    </p:spTree>
    <p:extLst>
      <p:ext uri="{BB962C8B-B14F-4D97-AF65-F5344CB8AC3E}">
        <p14:creationId xmlns:p14="http://schemas.microsoft.com/office/powerpoint/2010/main" val="16294109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break up audio into two chunks.  Both should be Start After Previous and Start Automatically</a:t>
            </a:r>
          </a:p>
          <a:p>
            <a:r>
              <a:rPr lang="en-US" dirty="0"/>
              <a:t>Allows you to take a break to breathe or to correct one track without having to re-record the other</a:t>
            </a:r>
          </a:p>
          <a:p>
            <a:r>
              <a:rPr lang="en-US" dirty="0"/>
              <a:t>You can rearrange the order in the Animations pane</a:t>
            </a:r>
          </a:p>
        </p:txBody>
      </p:sp>
      <p:sp>
        <p:nvSpPr>
          <p:cNvPr id="4" name="Slide Number Placeholder 3"/>
          <p:cNvSpPr>
            <a:spLocks noGrp="1"/>
          </p:cNvSpPr>
          <p:nvPr>
            <p:ph type="sldNum" sz="quarter" idx="10"/>
          </p:nvPr>
        </p:nvSpPr>
        <p:spPr/>
        <p:txBody>
          <a:bodyPr/>
          <a:lstStyle/>
          <a:p>
            <a:pPr>
              <a:defRPr/>
            </a:pPr>
            <a:fld id="{A4057822-CA1F-45AF-85C1-570C5CE15A4D}" type="slidenum">
              <a:rPr lang="en-US" smtClean="0"/>
              <a:pPr>
                <a:defRPr/>
              </a:pPr>
              <a:t>2</a:t>
            </a:fld>
            <a:endParaRPr lang="en-US"/>
          </a:p>
        </p:txBody>
      </p:sp>
    </p:spTree>
    <p:extLst>
      <p:ext uri="{BB962C8B-B14F-4D97-AF65-F5344CB8AC3E}">
        <p14:creationId xmlns:p14="http://schemas.microsoft.com/office/powerpoint/2010/main" val="22597345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Powerpoint</a:t>
            </a:r>
            <a:r>
              <a:rPr lang="en-US" dirty="0"/>
              <a:t> has a Trim Audio feature in the Playback menu so you can trim out clicks or empty space at the start or end of  a clip.  </a:t>
            </a:r>
          </a:p>
        </p:txBody>
      </p:sp>
      <p:sp>
        <p:nvSpPr>
          <p:cNvPr id="4" name="Slide Number Placeholder 3"/>
          <p:cNvSpPr>
            <a:spLocks noGrp="1"/>
          </p:cNvSpPr>
          <p:nvPr>
            <p:ph type="sldNum" sz="quarter" idx="10"/>
          </p:nvPr>
        </p:nvSpPr>
        <p:spPr/>
        <p:txBody>
          <a:bodyPr/>
          <a:lstStyle/>
          <a:p>
            <a:pPr>
              <a:defRPr/>
            </a:pPr>
            <a:fld id="{A4057822-CA1F-45AF-85C1-570C5CE15A4D}" type="slidenum">
              <a:rPr lang="en-US" smtClean="0"/>
              <a:pPr>
                <a:defRPr/>
              </a:pPr>
              <a:t>3</a:t>
            </a:fld>
            <a:endParaRPr lang="en-US"/>
          </a:p>
        </p:txBody>
      </p:sp>
    </p:spTree>
    <p:extLst>
      <p:ext uri="{BB962C8B-B14F-4D97-AF65-F5344CB8AC3E}">
        <p14:creationId xmlns:p14="http://schemas.microsoft.com/office/powerpoint/2010/main" val="36265197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Tip: Repeatedly using the Record audio function appears to overwrite the previous recording but sometimes adds blank audio space at the end of the recording.  The slide will not advance until the recording has fully played even if the Advance Slide time has passed.  If you make a mistake while talking, it’s best to just cancel the recording and start with a fresh window.  Alternatively, you can use the Trim Audio function in the </a:t>
            </a:r>
            <a:r>
              <a:rPr lang="en-US" dirty="0" err="1"/>
              <a:t>PlayBack</a:t>
            </a:r>
            <a:r>
              <a:rPr lang="en-US" dirty="0"/>
              <a:t> ribbon to remove extra empty space in the audio recording.</a:t>
            </a:r>
          </a:p>
          <a:p>
            <a:endParaRPr lang="en-US" dirty="0"/>
          </a:p>
        </p:txBody>
      </p:sp>
      <p:sp>
        <p:nvSpPr>
          <p:cNvPr id="4" name="Slide Number Placeholder 3"/>
          <p:cNvSpPr>
            <a:spLocks noGrp="1"/>
          </p:cNvSpPr>
          <p:nvPr>
            <p:ph type="sldNum" sz="quarter" idx="10"/>
          </p:nvPr>
        </p:nvSpPr>
        <p:spPr/>
        <p:txBody>
          <a:bodyPr/>
          <a:lstStyle/>
          <a:p>
            <a:pPr>
              <a:defRPr/>
            </a:pPr>
            <a:fld id="{A4057822-CA1F-45AF-85C1-570C5CE15A4D}" type="slidenum">
              <a:rPr lang="en-US" smtClean="0"/>
              <a:pPr>
                <a:defRPr/>
              </a:pPr>
              <a:t>4</a:t>
            </a:fld>
            <a:endParaRPr lang="en-US"/>
          </a:p>
        </p:txBody>
      </p:sp>
    </p:spTree>
    <p:extLst>
      <p:ext uri="{BB962C8B-B14F-4D97-AF65-F5344CB8AC3E}">
        <p14:creationId xmlns:p14="http://schemas.microsoft.com/office/powerpoint/2010/main" val="33980020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A4057822-CA1F-45AF-85C1-570C5CE15A4D}" type="slidenum">
              <a:rPr lang="en-US" smtClean="0"/>
              <a:pPr>
                <a:defRPr/>
              </a:pPr>
              <a:t>5</a:t>
            </a:fld>
            <a:endParaRPr lang="en-US"/>
          </a:p>
        </p:txBody>
      </p:sp>
    </p:spTree>
    <p:extLst>
      <p:ext uri="{BB962C8B-B14F-4D97-AF65-F5344CB8AC3E}">
        <p14:creationId xmlns:p14="http://schemas.microsoft.com/office/powerpoint/2010/main" val="5601709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click heard at the end of some of these audio tracks is from clicking the mouse on the red dot to stop recording.  It has been edited out in the second track, Slide6b, using the Trim Audio function available when the Playback menu has </a:t>
            </a:r>
            <a:r>
              <a:rPr lang="en-US"/>
              <a:t>been selected.</a:t>
            </a:r>
            <a:endParaRPr lang="en-US" dirty="0"/>
          </a:p>
        </p:txBody>
      </p:sp>
      <p:sp>
        <p:nvSpPr>
          <p:cNvPr id="4" name="Slide Number Placeholder 3"/>
          <p:cNvSpPr>
            <a:spLocks noGrp="1"/>
          </p:cNvSpPr>
          <p:nvPr>
            <p:ph type="sldNum" sz="quarter" idx="10"/>
          </p:nvPr>
        </p:nvSpPr>
        <p:spPr/>
        <p:txBody>
          <a:bodyPr/>
          <a:lstStyle/>
          <a:p>
            <a:pPr>
              <a:defRPr/>
            </a:pPr>
            <a:fld id="{A4057822-CA1F-45AF-85C1-570C5CE15A4D}" type="slidenum">
              <a:rPr lang="en-US" smtClean="0"/>
              <a:pPr>
                <a:defRPr/>
              </a:pPr>
              <a:t>6</a:t>
            </a:fld>
            <a:endParaRPr lang="en-US"/>
          </a:p>
        </p:txBody>
      </p:sp>
    </p:spTree>
    <p:extLst>
      <p:ext uri="{BB962C8B-B14F-4D97-AF65-F5344CB8AC3E}">
        <p14:creationId xmlns:p14="http://schemas.microsoft.com/office/powerpoint/2010/main" val="6803713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A4057822-CA1F-45AF-85C1-570C5CE15A4D}" type="slidenum">
              <a:rPr lang="en-US" smtClean="0"/>
              <a:pPr>
                <a:defRPr/>
              </a:pPr>
              <a:t>7</a:t>
            </a:fld>
            <a:endParaRPr lang="en-US"/>
          </a:p>
        </p:txBody>
      </p:sp>
    </p:spTree>
    <p:extLst>
      <p:ext uri="{BB962C8B-B14F-4D97-AF65-F5344CB8AC3E}">
        <p14:creationId xmlns:p14="http://schemas.microsoft.com/office/powerpoint/2010/main" val="224970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4057822-CA1F-45AF-85C1-570C5CE15A4D}" type="slidenum">
              <a:rPr lang="en-US" smtClean="0"/>
              <a:pPr>
                <a:defRPr/>
              </a:pPr>
              <a:t>8</a:t>
            </a:fld>
            <a:endParaRPr lang="en-US"/>
          </a:p>
        </p:txBody>
      </p:sp>
    </p:spTree>
    <p:extLst>
      <p:ext uri="{BB962C8B-B14F-4D97-AF65-F5344CB8AC3E}">
        <p14:creationId xmlns:p14="http://schemas.microsoft.com/office/powerpoint/2010/main" val="41488367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A4057822-CA1F-45AF-85C1-570C5CE15A4D}" type="slidenum">
              <a:rPr lang="en-US" smtClean="0"/>
              <a:pPr>
                <a:defRPr/>
              </a:pPr>
              <a:t>9</a:t>
            </a:fld>
            <a:endParaRPr lang="en-US"/>
          </a:p>
        </p:txBody>
      </p:sp>
    </p:spTree>
    <p:extLst>
      <p:ext uri="{BB962C8B-B14F-4D97-AF65-F5344CB8AC3E}">
        <p14:creationId xmlns:p14="http://schemas.microsoft.com/office/powerpoint/2010/main" val="18123488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172" name="Rectangle 4"/>
          <p:cNvSpPr>
            <a:spLocks noGrp="1" noChangeArrowheads="1"/>
          </p:cNvSpPr>
          <p:nvPr>
            <p:ph type="ctrTitle"/>
          </p:nvPr>
        </p:nvSpPr>
        <p:spPr>
          <a:xfrm>
            <a:off x="685800" y="2130425"/>
            <a:ext cx="7772400" cy="1470025"/>
          </a:xfrm>
        </p:spPr>
        <p:txBody>
          <a:bodyPr/>
          <a:lstStyle>
            <a:lvl1pPr>
              <a:defRPr/>
            </a:lvl1pPr>
          </a:lstStyle>
          <a:p>
            <a:r>
              <a:rPr lang="en-US"/>
              <a:t>Click to edit Master title style</a:t>
            </a:r>
          </a:p>
        </p:txBody>
      </p:sp>
      <p:sp>
        <p:nvSpPr>
          <p:cNvPr id="7173" name="Rectangle 5"/>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sldNum" sz="quarter" idx="11"/>
          </p:nvPr>
        </p:nvSpPr>
        <p:spPr>
          <a:ln/>
        </p:spPr>
        <p:txBody>
          <a:bodyPr/>
          <a:lstStyle>
            <a:lvl1pPr>
              <a:defRPr/>
            </a:lvl1pPr>
          </a:lstStyle>
          <a:p>
            <a:pPr>
              <a:defRPr/>
            </a:pPr>
            <a:fld id="{C296D579-FD38-45DE-BAF9-CB3BF63E3D22}"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Slide Number Placeholder 3"/>
          <p:cNvSpPr>
            <a:spLocks noGrp="1"/>
          </p:cNvSpPr>
          <p:nvPr>
            <p:ph type="sldNum" sz="quarter" idx="11"/>
          </p:nvPr>
        </p:nvSpPr>
        <p:spPr/>
        <p:txBody>
          <a:bodyPr/>
          <a:lstStyle/>
          <a:p>
            <a:pPr>
              <a:defRPr/>
            </a:pPr>
            <a:fld id="{9B9C4187-1E6B-41F5-90A8-49D3FC15410B}" type="slidenum">
              <a:rPr lang="en-US" smtClean="0"/>
              <a:pPr>
                <a:defRPr/>
              </a:pPr>
              <a:t>‹#›</a:t>
            </a:fld>
            <a:endParaRPr lang="en-US"/>
          </a:p>
        </p:txBody>
      </p:sp>
    </p:spTree>
    <p:extLst>
      <p:ext uri="{BB962C8B-B14F-4D97-AF65-F5344CB8AC3E}">
        <p14:creationId xmlns:p14="http://schemas.microsoft.com/office/powerpoint/2010/main" val="156918823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51" name="Rectangle 27"/>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9B9C4187-1E6B-41F5-90A8-49D3FC15410B}" type="slidenum">
              <a:rPr lang="en-US"/>
              <a:pPr>
                <a:defRPr/>
              </a:pPr>
              <a:t>‹#›</a:t>
            </a:fld>
            <a:endParaRPr lang="en-US" dirty="0"/>
          </a:p>
        </p:txBody>
      </p:sp>
      <p:sp>
        <p:nvSpPr>
          <p:cNvPr id="16388" name="Rectangle 38"/>
          <p:cNvSpPr>
            <a:spLocks noGrp="1" noChangeArrowheads="1"/>
          </p:cNvSpPr>
          <p:nvPr>
            <p:ph type="title"/>
          </p:nvPr>
        </p:nvSpPr>
        <p:spPr bwMode="auto">
          <a:xfrm>
            <a:off x="457200" y="457200"/>
            <a:ext cx="8229600" cy="7143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6389" name="Rectangle 39"/>
          <p:cNvSpPr>
            <a:spLocks noGrp="1" noChangeArrowheads="1"/>
          </p:cNvSpPr>
          <p:nvPr>
            <p:ph type="body" idx="1"/>
          </p:nvPr>
        </p:nvSpPr>
        <p:spPr bwMode="auto">
          <a:xfrm>
            <a:off x="457200" y="1981200"/>
            <a:ext cx="8229600" cy="3886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Rectangle 20"/>
          <p:cNvSpPr/>
          <p:nvPr/>
        </p:nvSpPr>
        <p:spPr>
          <a:xfrm>
            <a:off x="0" y="0"/>
            <a:ext cx="9144000" cy="411982"/>
          </a:xfrm>
          <a:prstGeom prst="rect">
            <a:avLst/>
          </a:prstGeom>
          <a:blipFill dpi="0" rotWithShape="1">
            <a:blip r:embed="rId5" cstate="print">
              <a:alphaModFix amt="4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392" name="Group 41"/>
          <p:cNvGrpSpPr>
            <a:grpSpLocks/>
          </p:cNvGrpSpPr>
          <p:nvPr/>
        </p:nvGrpSpPr>
        <p:grpSpPr bwMode="auto">
          <a:xfrm>
            <a:off x="7756956" y="40192"/>
            <a:ext cx="1298575" cy="347663"/>
            <a:chOff x="214" y="191"/>
            <a:chExt cx="1266" cy="339"/>
          </a:xfrm>
        </p:grpSpPr>
        <p:sp>
          <p:nvSpPr>
            <p:cNvPr id="1066" name="Freeform 42"/>
            <p:cNvSpPr>
              <a:spLocks/>
            </p:cNvSpPr>
            <p:nvPr/>
          </p:nvSpPr>
          <p:spPr bwMode="auto">
            <a:xfrm>
              <a:off x="214" y="194"/>
              <a:ext cx="388" cy="336"/>
            </a:xfrm>
            <a:custGeom>
              <a:avLst/>
              <a:gdLst/>
              <a:ahLst/>
              <a:cxnLst>
                <a:cxn ang="0">
                  <a:pos x="0" y="336"/>
                </a:cxn>
                <a:cxn ang="0">
                  <a:pos x="0" y="64"/>
                </a:cxn>
                <a:cxn ang="0">
                  <a:pos x="13" y="33"/>
                </a:cxn>
                <a:cxn ang="0">
                  <a:pos x="58" y="33"/>
                </a:cxn>
                <a:cxn ang="0">
                  <a:pos x="325" y="291"/>
                </a:cxn>
                <a:cxn ang="0">
                  <a:pos x="362" y="297"/>
                </a:cxn>
                <a:cxn ang="0">
                  <a:pos x="389" y="275"/>
                </a:cxn>
                <a:cxn ang="0">
                  <a:pos x="389" y="0"/>
                </a:cxn>
              </a:cxnLst>
              <a:rect l="0" t="0" r="r" b="b"/>
              <a:pathLst>
                <a:path w="389" h="336">
                  <a:moveTo>
                    <a:pt x="0" y="336"/>
                  </a:moveTo>
                  <a:lnTo>
                    <a:pt x="0" y="64"/>
                  </a:lnTo>
                  <a:lnTo>
                    <a:pt x="13" y="33"/>
                  </a:lnTo>
                  <a:lnTo>
                    <a:pt x="58" y="33"/>
                  </a:lnTo>
                  <a:lnTo>
                    <a:pt x="325" y="291"/>
                  </a:lnTo>
                  <a:lnTo>
                    <a:pt x="362" y="297"/>
                  </a:lnTo>
                  <a:lnTo>
                    <a:pt x="389" y="275"/>
                  </a:lnTo>
                  <a:lnTo>
                    <a:pt x="389" y="0"/>
                  </a:lnTo>
                </a:path>
              </a:pathLst>
            </a:custGeom>
            <a:noFill/>
            <a:ln w="57150" cmpd="sng">
              <a:solidFill>
                <a:srgbClr val="00007D"/>
              </a:solidFill>
              <a:round/>
              <a:headEnd/>
              <a:tailEnd/>
            </a:ln>
            <a:effectLst/>
          </p:spPr>
          <p:txBody>
            <a:bodyPr wrap="none" anchor="ctr"/>
            <a:lstStyle/>
            <a:p>
              <a:pPr>
                <a:defRPr/>
              </a:pPr>
              <a:endParaRPr lang="en-US"/>
            </a:p>
          </p:txBody>
        </p:sp>
        <p:sp>
          <p:nvSpPr>
            <p:cNvPr id="1067" name="Freeform 43"/>
            <p:cNvSpPr>
              <a:spLocks/>
            </p:cNvSpPr>
            <p:nvPr/>
          </p:nvSpPr>
          <p:spPr bwMode="auto">
            <a:xfrm>
              <a:off x="726" y="191"/>
              <a:ext cx="754" cy="294"/>
            </a:xfrm>
            <a:custGeom>
              <a:avLst/>
              <a:gdLst/>
              <a:ahLst/>
              <a:cxnLst>
                <a:cxn ang="0">
                  <a:pos x="0" y="0"/>
                </a:cxn>
                <a:cxn ang="0">
                  <a:pos x="0" y="224"/>
                </a:cxn>
                <a:cxn ang="0">
                  <a:pos x="2" y="270"/>
                </a:cxn>
                <a:cxn ang="0">
                  <a:pos x="26" y="291"/>
                </a:cxn>
                <a:cxn ang="0">
                  <a:pos x="74" y="294"/>
                </a:cxn>
                <a:cxn ang="0">
                  <a:pos x="394" y="294"/>
                </a:cxn>
                <a:cxn ang="0">
                  <a:pos x="434" y="289"/>
                </a:cxn>
                <a:cxn ang="0">
                  <a:pos x="461" y="262"/>
                </a:cxn>
                <a:cxn ang="0">
                  <a:pos x="461" y="208"/>
                </a:cxn>
                <a:cxn ang="0">
                  <a:pos x="434" y="177"/>
                </a:cxn>
                <a:cxn ang="0">
                  <a:pos x="394" y="171"/>
                </a:cxn>
                <a:cxn ang="0">
                  <a:pos x="176" y="171"/>
                </a:cxn>
                <a:cxn ang="0">
                  <a:pos x="138" y="163"/>
                </a:cxn>
                <a:cxn ang="0">
                  <a:pos x="117" y="131"/>
                </a:cxn>
                <a:cxn ang="0">
                  <a:pos x="117" y="86"/>
                </a:cxn>
                <a:cxn ang="0">
                  <a:pos x="138" y="49"/>
                </a:cxn>
                <a:cxn ang="0">
                  <a:pos x="173" y="43"/>
                </a:cxn>
                <a:cxn ang="0">
                  <a:pos x="754" y="43"/>
                </a:cxn>
              </a:cxnLst>
              <a:rect l="0" t="0" r="r" b="b"/>
              <a:pathLst>
                <a:path w="754" h="294">
                  <a:moveTo>
                    <a:pt x="0" y="0"/>
                  </a:moveTo>
                  <a:lnTo>
                    <a:pt x="0" y="224"/>
                  </a:lnTo>
                  <a:lnTo>
                    <a:pt x="2" y="270"/>
                  </a:lnTo>
                  <a:lnTo>
                    <a:pt x="26" y="291"/>
                  </a:lnTo>
                  <a:lnTo>
                    <a:pt x="74" y="294"/>
                  </a:lnTo>
                  <a:lnTo>
                    <a:pt x="394" y="294"/>
                  </a:lnTo>
                  <a:lnTo>
                    <a:pt x="434" y="289"/>
                  </a:lnTo>
                  <a:lnTo>
                    <a:pt x="461" y="262"/>
                  </a:lnTo>
                  <a:lnTo>
                    <a:pt x="461" y="208"/>
                  </a:lnTo>
                  <a:lnTo>
                    <a:pt x="434" y="177"/>
                  </a:lnTo>
                  <a:lnTo>
                    <a:pt x="394" y="171"/>
                  </a:lnTo>
                  <a:lnTo>
                    <a:pt x="176" y="171"/>
                  </a:lnTo>
                  <a:lnTo>
                    <a:pt x="138" y="163"/>
                  </a:lnTo>
                  <a:lnTo>
                    <a:pt x="117" y="131"/>
                  </a:lnTo>
                  <a:lnTo>
                    <a:pt x="117" y="86"/>
                  </a:lnTo>
                  <a:lnTo>
                    <a:pt x="138" y="49"/>
                  </a:lnTo>
                  <a:lnTo>
                    <a:pt x="173" y="43"/>
                  </a:lnTo>
                  <a:lnTo>
                    <a:pt x="754" y="43"/>
                  </a:lnTo>
                </a:path>
              </a:pathLst>
            </a:custGeom>
            <a:noFill/>
            <a:ln w="57150" cmpd="sng">
              <a:solidFill>
                <a:srgbClr val="00007D"/>
              </a:solidFill>
              <a:round/>
              <a:headEnd/>
              <a:tailEnd/>
            </a:ln>
            <a:effectLst/>
          </p:spPr>
          <p:txBody>
            <a:bodyPr wrap="none" anchor="ctr"/>
            <a:lstStyle/>
            <a:p>
              <a:pPr>
                <a:defRPr/>
              </a:pPr>
              <a:endParaRPr lang="en-US"/>
            </a:p>
          </p:txBody>
        </p:sp>
        <p:sp>
          <p:nvSpPr>
            <p:cNvPr id="1068" name="Line 44"/>
            <p:cNvSpPr>
              <a:spLocks noChangeShapeType="1"/>
            </p:cNvSpPr>
            <p:nvPr/>
          </p:nvSpPr>
          <p:spPr bwMode="auto">
            <a:xfrm flipV="1">
              <a:off x="1299" y="231"/>
              <a:ext cx="0" cy="294"/>
            </a:xfrm>
            <a:prstGeom prst="line">
              <a:avLst/>
            </a:prstGeom>
            <a:noFill/>
            <a:ln w="57150">
              <a:solidFill>
                <a:srgbClr val="00007D"/>
              </a:solidFill>
              <a:round/>
              <a:headEnd/>
              <a:tailEnd/>
            </a:ln>
            <a:effectLst/>
          </p:spPr>
          <p:txBody>
            <a:bodyPr wrap="none" anchor="ctr"/>
            <a:lstStyle/>
            <a:p>
              <a:pPr>
                <a:defRPr/>
              </a:pPr>
              <a:endParaRPr lang="en-US"/>
            </a:p>
          </p:txBody>
        </p:sp>
      </p:grpSp>
    </p:spTree>
  </p:cSld>
  <p:clrMap bg1="lt1" tx1="dk1" bg2="lt2" tx2="dk2" accent1="accent1" accent2="accent2" accent3="accent3" accent4="accent4" accent5="accent5" accent6="accent6" hlink="hlink" folHlink="folHlink"/>
  <p:sldLayoutIdLst>
    <p:sldLayoutId id="2147484091" r:id="rId1"/>
    <p:sldLayoutId id="2147484081" r:id="rId2"/>
    <p:sldLayoutId id="2147484092" r:id="rId3"/>
  </p:sldLayoutIdLst>
  <p:hf hdr="0"/>
  <p:txStyles>
    <p:titleStyle>
      <a:lvl1pPr algn="l" rtl="0" eaLnBrk="1" fontAlgn="base" hangingPunct="1">
        <a:spcBef>
          <a:spcPct val="0"/>
        </a:spcBef>
        <a:spcAft>
          <a:spcPct val="0"/>
        </a:spcAft>
        <a:defRPr sz="3600">
          <a:solidFill>
            <a:srgbClr val="0070C0"/>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slideLayout" Target="../slideLayouts/slideLayout1.xml"/><Relationship Id="rId7" Type="http://schemas.openxmlformats.org/officeDocument/2006/relationships/image" Target="../media/image3.jpe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jpeg"/><Relationship Id="rId5" Type="http://schemas.openxmlformats.org/officeDocument/2006/relationships/image" Target="../media/image2.png"/><Relationship Id="rId4" Type="http://schemas.openxmlformats.org/officeDocument/2006/relationships/notesSlide" Target="../notesSlides/notesSlide1.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5.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2.emf"/><Relationship Id="rId5" Type="http://schemas.openxmlformats.org/officeDocument/2006/relationships/image" Target="../media/image21.emf"/><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5.png"/><Relationship Id="rId5" Type="http://schemas.openxmlformats.org/officeDocument/2006/relationships/image" Target="../media/image23.emf"/><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24.jpe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2.emf"/><Relationship Id="rId5" Type="http://schemas.openxmlformats.org/officeDocument/2006/relationships/image" Target="../media/image15.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media" Target="../media/media3.m4a"/><Relationship Id="rId7" Type="http://schemas.openxmlformats.org/officeDocument/2006/relationships/image" Target="../media/image6.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notesSlide" Target="../notesSlides/notesSlide2.xml"/><Relationship Id="rId5" Type="http://schemas.openxmlformats.org/officeDocument/2006/relationships/slideLayout" Target="../slideLayouts/slideLayout3.xml"/><Relationship Id="rId4" Type="http://schemas.openxmlformats.org/officeDocument/2006/relationships/audio" Target="../media/media3.m4a"/><Relationship Id="rId9"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microsoft.com/office/2007/relationships/media" Target="../media/media5.m4a"/><Relationship Id="rId7" Type="http://schemas.openxmlformats.org/officeDocument/2006/relationships/image" Target="../media/image5.png"/><Relationship Id="rId2" Type="http://schemas.microsoft.com/office/2007/relationships/media" Target="../media/media4.m4a"/><Relationship Id="rId1" Type="http://schemas.openxmlformats.org/officeDocument/2006/relationships/audio" Target="NULL" TargetMode="External"/><Relationship Id="rId6" Type="http://schemas.openxmlformats.org/officeDocument/2006/relationships/image" Target="../media/image8.emf"/><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7.m4a"/><Relationship Id="rId7" Type="http://schemas.openxmlformats.org/officeDocument/2006/relationships/image" Target="../media/image9.png"/><Relationship Id="rId2" Type="http://schemas.microsoft.com/office/2007/relationships/media" Target="../media/media6.m4a"/><Relationship Id="rId1" Type="http://schemas.openxmlformats.org/officeDocument/2006/relationships/audio" Target="NULL" TargetMode="External"/><Relationship Id="rId6" Type="http://schemas.openxmlformats.org/officeDocument/2006/relationships/notesSlide" Target="../notesSlides/notesSlide4.xml"/><Relationship Id="rId5" Type="http://schemas.openxmlformats.org/officeDocument/2006/relationships/slideLayout" Target="../slideLayouts/slideLayout3.xml"/><Relationship Id="rId10" Type="http://schemas.openxmlformats.org/officeDocument/2006/relationships/image" Target="../media/image5.png"/><Relationship Id="rId4" Type="http://schemas.openxmlformats.org/officeDocument/2006/relationships/audio" Target="../media/media7.m4a"/><Relationship Id="rId9" Type="http://schemas.openxmlformats.org/officeDocument/2006/relationships/image" Target="../media/image11.wmf"/></Relationships>
</file>

<file path=ppt/slides/_rels/slide5.xml.rels><?xml version="1.0" encoding="UTF-8" standalone="yes"?>
<Relationships xmlns="http://schemas.openxmlformats.org/package/2006/relationships"><Relationship Id="rId8" Type="http://schemas.openxmlformats.org/officeDocument/2006/relationships/image" Target="../media/image12.emf"/><Relationship Id="rId3" Type="http://schemas.microsoft.com/office/2007/relationships/media" Target="../media/media9.m4a"/><Relationship Id="rId7" Type="http://schemas.openxmlformats.org/officeDocument/2006/relationships/image" Target="../media/image100.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notesSlide" Target="../notesSlides/notesSlide5.xml"/><Relationship Id="rId11" Type="http://schemas.openxmlformats.org/officeDocument/2006/relationships/image" Target="../media/image5.png"/><Relationship Id="rId5" Type="http://schemas.openxmlformats.org/officeDocument/2006/relationships/slideLayout" Target="../slideLayouts/slideLayout3.xml"/><Relationship Id="rId10" Type="http://schemas.openxmlformats.org/officeDocument/2006/relationships/image" Target="../media/image12.png"/><Relationship Id="rId4" Type="http://schemas.openxmlformats.org/officeDocument/2006/relationships/audio" Target="../media/media9.m4a"/><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audio" Target="../media/media13.m4a"/><Relationship Id="rId3" Type="http://schemas.microsoft.com/office/2007/relationships/media" Target="../media/media11.m4a"/><Relationship Id="rId7" Type="http://schemas.microsoft.com/office/2007/relationships/media" Target="../media/media13.m4a"/><Relationship Id="rId2" Type="http://schemas.microsoft.com/office/2007/relationships/media" Target="../media/media10.m4a"/><Relationship Id="rId1" Type="http://schemas.openxmlformats.org/officeDocument/2006/relationships/audio" Target="NULL" TargetMode="External"/><Relationship Id="rId6" Type="http://schemas.openxmlformats.org/officeDocument/2006/relationships/audio" Target="../media/media12.m4a"/><Relationship Id="rId11" Type="http://schemas.openxmlformats.org/officeDocument/2006/relationships/image" Target="../media/image5.png"/><Relationship Id="rId5" Type="http://schemas.microsoft.com/office/2007/relationships/media" Target="../media/media12.m4a"/><Relationship Id="rId10" Type="http://schemas.openxmlformats.org/officeDocument/2006/relationships/notesSlide" Target="../notesSlides/notesSlide6.xml"/><Relationship Id="rId4" Type="http://schemas.openxmlformats.org/officeDocument/2006/relationships/audio" Target="../media/media11.m4a"/><Relationship Id="rId9"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3.xml"/><Relationship Id="rId7" Type="http://schemas.openxmlformats.org/officeDocument/2006/relationships/image" Target="../media/image16.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5.png"/><Relationship Id="rId4" Type="http://schemas.openxmlformats.org/officeDocument/2006/relationships/notesSlide" Target="../notesSlides/notesSlide7.xml"/><Relationship Id="rId9" Type="http://schemas.openxmlformats.org/officeDocument/2006/relationships/image" Target="../media/image18.emf"/></Relationships>
</file>

<file path=ppt/slides/_rels/slide8.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media" Target="../media/media16.m4a"/><Relationship Id="rId7" Type="http://schemas.openxmlformats.org/officeDocument/2006/relationships/image" Target="../media/image19.emf"/><Relationship Id="rId2" Type="http://schemas.microsoft.com/office/2007/relationships/media" Target="../media/media15.m4a"/><Relationship Id="rId1" Type="http://schemas.openxmlformats.org/officeDocument/2006/relationships/audio" Target="NULL" TargetMode="External"/><Relationship Id="rId6" Type="http://schemas.openxmlformats.org/officeDocument/2006/relationships/notesSlide" Target="../notesSlides/notesSlide8.xml"/><Relationship Id="rId5" Type="http://schemas.openxmlformats.org/officeDocument/2006/relationships/slideLayout" Target="../slideLayouts/slideLayout3.xml"/><Relationship Id="rId4" Type="http://schemas.openxmlformats.org/officeDocument/2006/relationships/audio" Target="../media/media16.m4a"/></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5.png"/><Relationship Id="rId5" Type="http://schemas.openxmlformats.org/officeDocument/2006/relationships/image" Target="../media/image20.emf"/><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4"/>
          <p:cNvSpPr>
            <a:spLocks noGrp="1" noChangeArrowheads="1"/>
          </p:cNvSpPr>
          <p:nvPr>
            <p:ph type="ctrTitle"/>
          </p:nvPr>
        </p:nvSpPr>
        <p:spPr>
          <a:xfrm>
            <a:off x="2868930" y="878225"/>
            <a:ext cx="5656410" cy="1470025"/>
          </a:xfrm>
        </p:spPr>
        <p:txBody>
          <a:bodyPr/>
          <a:lstStyle/>
          <a:p>
            <a:r>
              <a:rPr lang="en-US" sz="2800" i="1" dirty="0">
                <a:solidFill>
                  <a:schemeClr val="accent2"/>
                </a:solidFill>
              </a:rPr>
              <a:t>Determination of Axial Variations in Carrier Concentration in n-type GaN Nanowires by Raman Spectroscopy</a:t>
            </a:r>
          </a:p>
        </p:txBody>
      </p:sp>
      <p:sp>
        <p:nvSpPr>
          <p:cNvPr id="18435" name="Rectangle 5"/>
          <p:cNvSpPr>
            <a:spLocks noGrp="1" noChangeArrowheads="1"/>
          </p:cNvSpPr>
          <p:nvPr>
            <p:ph type="subTitle" idx="1"/>
          </p:nvPr>
        </p:nvSpPr>
        <p:spPr>
          <a:xfrm>
            <a:off x="390060" y="3182486"/>
            <a:ext cx="4264464" cy="1689262"/>
          </a:xfrm>
        </p:spPr>
        <p:txBody>
          <a:bodyPr/>
          <a:lstStyle/>
          <a:p>
            <a:pPr algn="l" eaLnBrk="1" hangingPunct="1">
              <a:lnSpc>
                <a:spcPct val="80000"/>
              </a:lnSpc>
            </a:pPr>
            <a:r>
              <a:rPr lang="en-US" sz="2000" u="sng" dirty="0"/>
              <a:t>Kris Bertness</a:t>
            </a:r>
            <a:endParaRPr lang="en-US" sz="2000" baseline="30000" dirty="0"/>
          </a:p>
          <a:p>
            <a:pPr eaLnBrk="1" hangingPunct="1">
              <a:lnSpc>
                <a:spcPct val="80000"/>
              </a:lnSpc>
            </a:pPr>
            <a:endParaRPr lang="en-US" sz="2000" dirty="0"/>
          </a:p>
          <a:p>
            <a:pPr algn="l">
              <a:lnSpc>
                <a:spcPct val="80000"/>
              </a:lnSpc>
            </a:pPr>
            <a:r>
              <a:rPr lang="en-US" sz="2000" i="1" dirty="0"/>
              <a:t>NIST, Boulder, CO</a:t>
            </a:r>
          </a:p>
          <a:p>
            <a:pPr algn="l">
              <a:lnSpc>
                <a:spcPct val="80000"/>
              </a:lnSpc>
            </a:pPr>
            <a:endParaRPr lang="en-US" sz="2000" i="1" dirty="0"/>
          </a:p>
          <a:p>
            <a:pPr algn="l">
              <a:lnSpc>
                <a:spcPct val="80000"/>
              </a:lnSpc>
            </a:pPr>
            <a:r>
              <a:rPr lang="en-US" sz="2000" i="1" dirty="0"/>
              <a:t>Lawrence Robins, Shannon Duff, Paul Blanchard, Matt Brubaker</a:t>
            </a:r>
          </a:p>
        </p:txBody>
      </p:sp>
      <p:pic>
        <p:nvPicPr>
          <p:cNvPr id="18436" name="Picture 6" descr="identleft_2line300"/>
          <p:cNvPicPr>
            <a:picLocks noChangeAspect="1" noChangeArrowheads="1"/>
          </p:cNvPicPr>
          <p:nvPr/>
        </p:nvPicPr>
        <p:blipFill>
          <a:blip r:embed="rId5" cstate="print"/>
          <a:srcRect/>
          <a:stretch>
            <a:fillRect/>
          </a:stretch>
        </p:blipFill>
        <p:spPr bwMode="auto">
          <a:xfrm>
            <a:off x="231479" y="5208116"/>
            <a:ext cx="4799012" cy="1012825"/>
          </a:xfrm>
          <a:prstGeom prst="rect">
            <a:avLst/>
          </a:prstGeom>
          <a:noFill/>
          <a:ln w="9525">
            <a:noFill/>
            <a:miter lim="800000"/>
            <a:headEnd/>
            <a:tailEnd/>
          </a:ln>
        </p:spPr>
      </p:pic>
      <p:pic>
        <p:nvPicPr>
          <p:cNvPr id="6" name="Picture 5" descr="pml.jpg"/>
          <p:cNvPicPr>
            <a:picLocks noChangeAspect="1"/>
          </p:cNvPicPr>
          <p:nvPr/>
        </p:nvPicPr>
        <p:blipFill>
          <a:blip r:embed="rId6" cstate="print"/>
          <a:stretch>
            <a:fillRect/>
          </a:stretch>
        </p:blipFill>
        <p:spPr>
          <a:xfrm>
            <a:off x="0" y="6419389"/>
            <a:ext cx="9144000" cy="309489"/>
          </a:xfrm>
          <a:prstGeom prst="rect">
            <a:avLst/>
          </a:prstGeom>
        </p:spPr>
      </p:pic>
      <p:pic>
        <p:nvPicPr>
          <p:cNvPr id="7" name="Picture 6" descr="NIST-boulder-labs-image.jpg"/>
          <p:cNvPicPr>
            <a:picLocks noChangeAspect="1"/>
          </p:cNvPicPr>
          <p:nvPr/>
        </p:nvPicPr>
        <p:blipFill>
          <a:blip r:embed="rId7" cstate="print">
            <a:lum contrast="30000"/>
          </a:blip>
          <a:stretch>
            <a:fillRect/>
          </a:stretch>
        </p:blipFill>
        <p:spPr>
          <a:xfrm>
            <a:off x="6169688" y="4379942"/>
            <a:ext cx="2636040" cy="1689262"/>
          </a:xfrm>
          <a:prstGeom prst="rect">
            <a:avLst/>
          </a:prstGeom>
        </p:spPr>
      </p:pic>
      <p:pic>
        <p:nvPicPr>
          <p:cNvPr id="3" name="Picture 2">
            <a:extLst>
              <a:ext uri="{FF2B5EF4-FFF2-40B4-BE49-F238E27FC236}">
                <a16:creationId xmlns:a16="http://schemas.microsoft.com/office/drawing/2014/main" id="{D9660BA7-5453-484E-A68B-9A9A562C3F6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0060" y="237192"/>
            <a:ext cx="1905221" cy="2846070"/>
          </a:xfrm>
          <a:prstGeom prst="rect">
            <a:avLst/>
          </a:prstGeom>
        </p:spPr>
      </p:pic>
      <p:pic>
        <p:nvPicPr>
          <p:cNvPr id="5" name="Intro">
            <a:hlinkClick r:id="" action="ppaction://media"/>
            <a:extLst>
              <a:ext uri="{FF2B5EF4-FFF2-40B4-BE49-F238E27FC236}">
                <a16:creationId xmlns:a16="http://schemas.microsoft.com/office/drawing/2014/main" id="{AAE6EF65-411A-4E06-9A50-063D8195386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368800" y="3182486"/>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28000"/>
    </mc:Choice>
    <mc:Fallback xmlns="">
      <p:transition spd="slow" advClick="0" advTm="2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95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0322" y="731799"/>
            <a:ext cx="8556171" cy="714375"/>
          </a:xfrm>
        </p:spPr>
        <p:txBody>
          <a:bodyPr/>
          <a:lstStyle/>
          <a:p>
            <a:r>
              <a:rPr lang="en-US" sz="2800" dirty="0"/>
              <a:t>(A</a:t>
            </a:r>
            <a:r>
              <a:rPr lang="en-US" sz="2800" baseline="-25000" dirty="0"/>
              <a:t>1</a:t>
            </a:r>
            <a:r>
              <a:rPr lang="en-US" sz="2800" dirty="0"/>
              <a:t>, E</a:t>
            </a:r>
            <a:r>
              <a:rPr lang="en-US" sz="2800" baseline="-25000" dirty="0"/>
              <a:t>1</a:t>
            </a:r>
            <a:r>
              <a:rPr lang="en-US" sz="2800" dirty="0"/>
              <a:t>) Mixing Varies Due to Geometry</a:t>
            </a:r>
          </a:p>
        </p:txBody>
      </p:sp>
      <p:sp>
        <p:nvSpPr>
          <p:cNvPr id="3" name="Slide Number Placeholder 2"/>
          <p:cNvSpPr>
            <a:spLocks noGrp="1"/>
          </p:cNvSpPr>
          <p:nvPr>
            <p:ph type="sldNum" sz="quarter" idx="11"/>
          </p:nvPr>
        </p:nvSpPr>
        <p:spPr/>
        <p:txBody>
          <a:bodyPr/>
          <a:lstStyle/>
          <a:p>
            <a:pPr>
              <a:defRPr/>
            </a:pPr>
            <a:fld id="{9B9C4187-1E6B-41F5-90A8-49D3FC15410B}" type="slidenum">
              <a:rPr lang="en-US" smtClean="0"/>
              <a:pPr>
                <a:defRPr/>
              </a:pPr>
              <a:t>10</a:t>
            </a:fld>
            <a:endParaRPr lang="en-US"/>
          </a:p>
        </p:txBody>
      </p:sp>
      <p:pic>
        <p:nvPicPr>
          <p:cNvPr id="4" name="Picture 3"/>
          <p:cNvPicPr>
            <a:picLocks noChangeAspect="1"/>
          </p:cNvPicPr>
          <p:nvPr/>
        </p:nvPicPr>
        <p:blipFill rotWithShape="1">
          <a:blip r:embed="rId5"/>
          <a:srcRect l="14508"/>
          <a:stretch/>
        </p:blipFill>
        <p:spPr>
          <a:xfrm rot="5400000">
            <a:off x="1268483" y="1383138"/>
            <a:ext cx="1818401" cy="2994733"/>
          </a:xfrm>
          <a:prstGeom prst="rect">
            <a:avLst/>
          </a:prstGeom>
        </p:spPr>
      </p:pic>
      <p:pic>
        <p:nvPicPr>
          <p:cNvPr id="5" name="Picture 4"/>
          <p:cNvPicPr>
            <a:picLocks noChangeAspect="1"/>
          </p:cNvPicPr>
          <p:nvPr/>
        </p:nvPicPr>
        <p:blipFill rotWithShape="1">
          <a:blip r:embed="rId6"/>
          <a:srcRect l="17895"/>
          <a:stretch/>
        </p:blipFill>
        <p:spPr>
          <a:xfrm rot="5400000">
            <a:off x="5959750" y="1463329"/>
            <a:ext cx="1864901" cy="2787853"/>
          </a:xfrm>
          <a:prstGeom prst="rect">
            <a:avLst/>
          </a:prstGeom>
        </p:spPr>
      </p:pic>
      <p:sp>
        <p:nvSpPr>
          <p:cNvPr id="6" name="TextBox 5"/>
          <p:cNvSpPr txBox="1"/>
          <p:nvPr/>
        </p:nvSpPr>
        <p:spPr>
          <a:xfrm>
            <a:off x="3802043" y="3473573"/>
            <a:ext cx="1305165" cy="369332"/>
          </a:xfrm>
          <a:prstGeom prst="rect">
            <a:avLst/>
          </a:prstGeom>
          <a:noFill/>
        </p:spPr>
        <p:txBody>
          <a:bodyPr wrap="none" rtlCol="0">
            <a:spAutoFit/>
          </a:bodyPr>
          <a:lstStyle/>
          <a:p>
            <a:r>
              <a:rPr lang="en-US" dirty="0"/>
              <a:t>bars: 5 µm</a:t>
            </a:r>
          </a:p>
        </p:txBody>
      </p:sp>
      <p:sp>
        <p:nvSpPr>
          <p:cNvPr id="7" name="TextBox 6"/>
          <p:cNvSpPr txBox="1"/>
          <p:nvPr/>
        </p:nvSpPr>
        <p:spPr>
          <a:xfrm>
            <a:off x="457200" y="4268337"/>
            <a:ext cx="8342416" cy="1200329"/>
          </a:xfrm>
          <a:prstGeom prst="rect">
            <a:avLst/>
          </a:prstGeom>
          <a:noFill/>
        </p:spPr>
        <p:txBody>
          <a:bodyPr wrap="square" rtlCol="0">
            <a:spAutoFit/>
          </a:bodyPr>
          <a:lstStyle/>
          <a:p>
            <a:pPr marL="285750" indent="-285750">
              <a:buFont typeface="Arial" panose="020B0604020202020204" pitchFamily="34" charset="0"/>
              <a:buChar char="•"/>
            </a:pPr>
            <a:r>
              <a:rPr lang="en-US" dirty="0"/>
              <a:t>Contribution of A</a:t>
            </a:r>
            <a:r>
              <a:rPr lang="en-US" baseline="-25000" dirty="0"/>
              <a:t>1</a:t>
            </a:r>
            <a:r>
              <a:rPr lang="en-US" dirty="0"/>
              <a:t> vs E</a:t>
            </a:r>
            <a:r>
              <a:rPr lang="en-US" baseline="-25000" dirty="0"/>
              <a:t>1</a:t>
            </a:r>
            <a:r>
              <a:rPr lang="en-US" dirty="0"/>
              <a:t> to quasi-LO phonon changes due to tapering and/or change in density of material</a:t>
            </a:r>
          </a:p>
          <a:p>
            <a:pPr marL="285750" indent="-285750">
              <a:buFont typeface="Arial" panose="020B0604020202020204" pitchFamily="34" charset="0"/>
              <a:buChar char="•"/>
            </a:pPr>
            <a:r>
              <a:rPr lang="en-US" dirty="0"/>
              <a:t>Suggests that accuracy could be improved with length-dependent quasi-LO phonon values from </a:t>
            </a:r>
            <a:r>
              <a:rPr lang="en-US" dirty="0" err="1"/>
              <a:t>undoped</a:t>
            </a:r>
            <a:r>
              <a:rPr lang="en-US" dirty="0"/>
              <a:t> calibration sample of similar morphology</a:t>
            </a:r>
          </a:p>
        </p:txBody>
      </p:sp>
      <p:sp>
        <p:nvSpPr>
          <p:cNvPr id="8" name="TextBox 7"/>
          <p:cNvSpPr txBox="1"/>
          <p:nvPr/>
        </p:nvSpPr>
        <p:spPr>
          <a:xfrm>
            <a:off x="680317" y="1601972"/>
            <a:ext cx="736099" cy="369332"/>
          </a:xfrm>
          <a:prstGeom prst="rect">
            <a:avLst/>
          </a:prstGeom>
          <a:noFill/>
        </p:spPr>
        <p:txBody>
          <a:bodyPr wrap="none" rtlCol="0">
            <a:spAutoFit/>
          </a:bodyPr>
          <a:lstStyle/>
          <a:p>
            <a:r>
              <a:rPr lang="en-US" dirty="0"/>
              <a:t>D262</a:t>
            </a:r>
          </a:p>
        </p:txBody>
      </p:sp>
      <p:sp>
        <p:nvSpPr>
          <p:cNvPr id="9" name="TextBox 8"/>
          <p:cNvSpPr txBox="1"/>
          <p:nvPr/>
        </p:nvSpPr>
        <p:spPr>
          <a:xfrm>
            <a:off x="5498274" y="1555473"/>
            <a:ext cx="736099" cy="369332"/>
          </a:xfrm>
          <a:prstGeom prst="rect">
            <a:avLst/>
          </a:prstGeom>
          <a:noFill/>
        </p:spPr>
        <p:txBody>
          <a:bodyPr wrap="none" rtlCol="0">
            <a:spAutoFit/>
          </a:bodyPr>
          <a:lstStyle/>
          <a:p>
            <a:r>
              <a:rPr lang="en-US" dirty="0"/>
              <a:t>D325</a:t>
            </a:r>
          </a:p>
        </p:txBody>
      </p:sp>
      <p:pic>
        <p:nvPicPr>
          <p:cNvPr id="12" name="Slide10c">
            <a:hlinkClick r:id="" action="ppaction://media"/>
            <a:extLst>
              <a:ext uri="{FF2B5EF4-FFF2-40B4-BE49-F238E27FC236}">
                <a16:creationId xmlns:a16="http://schemas.microsoft.com/office/drawing/2014/main" id="{1EE797D9-1432-4A5D-8A19-68525E46CED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68800" y="1525491"/>
            <a:ext cx="406400" cy="406400"/>
          </a:xfrm>
          <a:prstGeom prst="rect">
            <a:avLst/>
          </a:prstGeom>
        </p:spPr>
      </p:pic>
    </p:spTree>
    <p:extLst>
      <p:ext uri="{BB962C8B-B14F-4D97-AF65-F5344CB8AC3E}">
        <p14:creationId xmlns:p14="http://schemas.microsoft.com/office/powerpoint/2010/main" val="2082234116"/>
      </p:ext>
    </p:extLst>
  </p:cSld>
  <p:clrMapOvr>
    <a:masterClrMapping/>
  </p:clrMapOvr>
  <mc:AlternateContent xmlns:mc="http://schemas.openxmlformats.org/markup-compatibility/2006" xmlns:p14="http://schemas.microsoft.com/office/powerpoint/2010/main">
    <mc:Choice Requires="p14">
      <p:transition spd="slow" p14:dur="2000" advClick="0" advTm="29000"/>
    </mc:Choice>
    <mc:Fallback xmlns="">
      <p:transition spd="slow" advClick="0" advTm="2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849"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Corrected Carrier Concentrations</a:t>
            </a:r>
          </a:p>
        </p:txBody>
      </p:sp>
      <p:sp>
        <p:nvSpPr>
          <p:cNvPr id="3" name="Slide Number Placeholder 2"/>
          <p:cNvSpPr>
            <a:spLocks noGrp="1"/>
          </p:cNvSpPr>
          <p:nvPr>
            <p:ph type="sldNum" sz="quarter" idx="11"/>
          </p:nvPr>
        </p:nvSpPr>
        <p:spPr/>
        <p:txBody>
          <a:bodyPr/>
          <a:lstStyle/>
          <a:p>
            <a:pPr>
              <a:defRPr/>
            </a:pPr>
            <a:fld id="{9B9C4187-1E6B-41F5-90A8-49D3FC15410B}" type="slidenum">
              <a:rPr lang="en-US" smtClean="0"/>
              <a:pPr>
                <a:defRPr/>
              </a:pPr>
              <a:t>11</a:t>
            </a:fld>
            <a:endParaRPr lang="en-US"/>
          </a:p>
        </p:txBody>
      </p:sp>
      <p:sp>
        <p:nvSpPr>
          <p:cNvPr id="5" name="TextBox 4"/>
          <p:cNvSpPr txBox="1"/>
          <p:nvPr/>
        </p:nvSpPr>
        <p:spPr>
          <a:xfrm>
            <a:off x="581890" y="5686424"/>
            <a:ext cx="8562110" cy="646331"/>
          </a:xfrm>
          <a:prstGeom prst="rect">
            <a:avLst/>
          </a:prstGeom>
          <a:noFill/>
        </p:spPr>
        <p:txBody>
          <a:bodyPr wrap="square" rtlCol="0">
            <a:spAutoFit/>
          </a:bodyPr>
          <a:lstStyle/>
          <a:p>
            <a:r>
              <a:rPr lang="en-US" dirty="0"/>
              <a:t>Corrected using quasi-</a:t>
            </a:r>
            <a:r>
              <a:rPr lang="en-US" dirty="0" err="1">
                <a:latin typeface="Symbol" panose="05050102010706020507" pitchFamily="18" charset="2"/>
              </a:rPr>
              <a:t>n</a:t>
            </a:r>
            <a:r>
              <a:rPr lang="en-US" i="1" baseline="-25000" dirty="0" err="1"/>
              <a:t>LO</a:t>
            </a:r>
            <a:r>
              <a:rPr lang="en-US" dirty="0"/>
              <a:t> that varies with fractional length based on </a:t>
            </a:r>
            <a:r>
              <a:rPr lang="en-US" dirty="0" err="1"/>
              <a:t>undoped</a:t>
            </a:r>
            <a:r>
              <a:rPr lang="en-US" dirty="0"/>
              <a:t> specimen </a:t>
            </a:r>
          </a:p>
        </p:txBody>
      </p:sp>
      <p:pic>
        <p:nvPicPr>
          <p:cNvPr id="4" name="Picture 3"/>
          <p:cNvPicPr>
            <a:picLocks noChangeAspect="1"/>
          </p:cNvPicPr>
          <p:nvPr/>
        </p:nvPicPr>
        <p:blipFill>
          <a:blip r:embed="rId5"/>
          <a:stretch>
            <a:fillRect/>
          </a:stretch>
        </p:blipFill>
        <p:spPr>
          <a:xfrm>
            <a:off x="739817" y="1187898"/>
            <a:ext cx="6884078" cy="4311515"/>
          </a:xfrm>
          <a:prstGeom prst="rect">
            <a:avLst/>
          </a:prstGeom>
        </p:spPr>
      </p:pic>
      <p:sp>
        <p:nvSpPr>
          <p:cNvPr id="7" name="TextBox 6"/>
          <p:cNvSpPr txBox="1"/>
          <p:nvPr/>
        </p:nvSpPr>
        <p:spPr>
          <a:xfrm>
            <a:off x="5632704" y="1377696"/>
            <a:ext cx="565283" cy="369332"/>
          </a:xfrm>
          <a:prstGeom prst="rect">
            <a:avLst/>
          </a:prstGeom>
          <a:noFill/>
        </p:spPr>
        <p:txBody>
          <a:bodyPr wrap="none" rtlCol="0">
            <a:spAutoFit/>
          </a:bodyPr>
          <a:lstStyle/>
          <a:p>
            <a:r>
              <a:rPr lang="en-US" dirty="0"/>
              <a:t>p, p</a:t>
            </a:r>
          </a:p>
        </p:txBody>
      </p:sp>
      <p:sp>
        <p:nvSpPr>
          <p:cNvPr id="6" name="TextBox 5">
            <a:extLst>
              <a:ext uri="{FF2B5EF4-FFF2-40B4-BE49-F238E27FC236}">
                <a16:creationId xmlns:a16="http://schemas.microsoft.com/office/drawing/2014/main" id="{411A82C1-5DC9-46B0-9697-504C932FE2CB}"/>
              </a:ext>
            </a:extLst>
          </p:cNvPr>
          <p:cNvSpPr txBox="1"/>
          <p:nvPr/>
        </p:nvSpPr>
        <p:spPr>
          <a:xfrm>
            <a:off x="5088965" y="4130184"/>
            <a:ext cx="543739" cy="369332"/>
          </a:xfrm>
          <a:prstGeom prst="rect">
            <a:avLst/>
          </a:prstGeom>
          <a:noFill/>
        </p:spPr>
        <p:txBody>
          <a:bodyPr wrap="none" rtlCol="0">
            <a:spAutoFit/>
          </a:bodyPr>
          <a:lstStyle/>
          <a:p>
            <a:r>
              <a:rPr lang="en-US" dirty="0"/>
              <a:t>TIP</a:t>
            </a:r>
          </a:p>
        </p:txBody>
      </p:sp>
      <p:cxnSp>
        <p:nvCxnSpPr>
          <p:cNvPr id="9" name="Straight Arrow Connector 8">
            <a:extLst>
              <a:ext uri="{FF2B5EF4-FFF2-40B4-BE49-F238E27FC236}">
                <a16:creationId xmlns:a16="http://schemas.microsoft.com/office/drawing/2014/main" id="{A20295F7-53C5-48C8-A761-BA37F142CD4B}"/>
              </a:ext>
            </a:extLst>
          </p:cNvPr>
          <p:cNvCxnSpPr>
            <a:cxnSpLocks/>
            <a:stCxn id="6" idx="1"/>
          </p:cNvCxnSpPr>
          <p:nvPr/>
        </p:nvCxnSpPr>
        <p:spPr>
          <a:xfrm flipH="1">
            <a:off x="4862945" y="4314850"/>
            <a:ext cx="226020" cy="145638"/>
          </a:xfrm>
          <a:prstGeom prst="straightConnector1">
            <a:avLst/>
          </a:prstGeom>
          <a:ln w="28575">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1" name="Slide11">
            <a:hlinkClick r:id="" action="ppaction://media"/>
            <a:extLst>
              <a:ext uri="{FF2B5EF4-FFF2-40B4-BE49-F238E27FC236}">
                <a16:creationId xmlns:a16="http://schemas.microsoft.com/office/drawing/2014/main" id="{0DB39E5D-E4D6-421F-80A6-E354CA887EB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056244" y="4184469"/>
            <a:ext cx="406400" cy="406400"/>
          </a:xfrm>
          <a:prstGeom prst="rect">
            <a:avLst/>
          </a:prstGeom>
        </p:spPr>
      </p:pic>
    </p:spTree>
    <p:extLst>
      <p:ext uri="{BB962C8B-B14F-4D97-AF65-F5344CB8AC3E}">
        <p14:creationId xmlns:p14="http://schemas.microsoft.com/office/powerpoint/2010/main" val="2141978334"/>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962"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2" name="Rectangle 2"/>
          <p:cNvSpPr>
            <a:spLocks noGrp="1" noChangeArrowheads="1"/>
          </p:cNvSpPr>
          <p:nvPr>
            <p:ph type="title"/>
          </p:nvPr>
        </p:nvSpPr>
        <p:spPr>
          <a:xfrm>
            <a:off x="444499" y="444500"/>
            <a:ext cx="2792187" cy="774700"/>
          </a:xfrm>
        </p:spPr>
        <p:txBody>
          <a:bodyPr/>
          <a:lstStyle/>
          <a:p>
            <a:pPr algn="l" eaLnBrk="1" hangingPunct="1"/>
            <a:r>
              <a:rPr lang="en-US" dirty="0">
                <a:solidFill>
                  <a:schemeClr val="accent2"/>
                </a:solidFill>
              </a:rPr>
              <a:t>Summary</a:t>
            </a:r>
          </a:p>
        </p:txBody>
      </p:sp>
      <p:sp>
        <p:nvSpPr>
          <p:cNvPr id="19463" name="Rectangle 3"/>
          <p:cNvSpPr>
            <a:spLocks noGrp="1" noChangeArrowheads="1"/>
          </p:cNvSpPr>
          <p:nvPr>
            <p:ph idx="1"/>
          </p:nvPr>
        </p:nvSpPr>
        <p:spPr>
          <a:xfrm>
            <a:off x="334537" y="1117112"/>
            <a:ext cx="6908273" cy="3442952"/>
          </a:xfrm>
        </p:spPr>
        <p:txBody>
          <a:bodyPr/>
          <a:lstStyle/>
          <a:p>
            <a:pPr eaLnBrk="1" hangingPunct="1"/>
            <a:r>
              <a:rPr lang="en-US" sz="2000" dirty="0"/>
              <a:t>Raman spectroscopy demonstrates very little gradient in carrier concentration along length of Si-doped GaN nanowires grown by MBE</a:t>
            </a:r>
          </a:p>
          <a:p>
            <a:pPr eaLnBrk="1" hangingPunct="1"/>
            <a:r>
              <a:rPr lang="en-US" sz="2000" dirty="0"/>
              <a:t>Uncertainty limited by quasi-LO mode frequency mixing in multiple scattering events</a:t>
            </a:r>
          </a:p>
          <a:p>
            <a:pPr eaLnBrk="1" hangingPunct="1"/>
            <a:r>
              <a:rPr lang="en-US" sz="2000" dirty="0"/>
              <a:t>Mixing less homogeneous in edge-on geometry</a:t>
            </a:r>
          </a:p>
          <a:p>
            <a:pPr eaLnBrk="1" hangingPunct="1"/>
            <a:r>
              <a:rPr lang="en-US" sz="2000" dirty="0"/>
              <a:t>Accuracy improves when quasi-LO frequency is corrected using data from a low-carrier-concentration sample with similar morphology</a:t>
            </a:r>
          </a:p>
        </p:txBody>
      </p:sp>
      <p:sp>
        <p:nvSpPr>
          <p:cNvPr id="19459" name="Rectangle 27"/>
          <p:cNvSpPr>
            <a:spLocks noGrp="1" noChangeArrowheads="1"/>
          </p:cNvSpPr>
          <p:nvPr>
            <p:ph type="sldNum" sz="quarter" idx="11"/>
          </p:nvPr>
        </p:nvSpPr>
        <p:spPr>
          <a:noFill/>
        </p:spPr>
        <p:txBody>
          <a:bodyPr/>
          <a:lstStyle/>
          <a:p>
            <a:fld id="{52B85C57-DFC1-4416-B04C-8D2043E2B2E0}" type="slidenum">
              <a:rPr lang="en-US" smtClean="0"/>
              <a:pPr/>
              <a:t>12</a:t>
            </a:fld>
            <a:endParaRPr lang="en-US"/>
          </a:p>
        </p:txBody>
      </p:sp>
      <p:sp>
        <p:nvSpPr>
          <p:cNvPr id="19461" name="Slide Number Placeholder 4"/>
          <p:cNvSpPr txBox="1">
            <a:spLocks noGrp="1"/>
          </p:cNvSpPr>
          <p:nvPr/>
        </p:nvSpPr>
        <p:spPr bwMode="auto">
          <a:xfrm>
            <a:off x="6553200" y="6248400"/>
            <a:ext cx="2133600" cy="457200"/>
          </a:xfrm>
          <a:prstGeom prst="rect">
            <a:avLst/>
          </a:prstGeom>
          <a:noFill/>
          <a:ln w="9525">
            <a:noFill/>
            <a:miter lim="800000"/>
            <a:headEnd/>
            <a:tailEnd/>
          </a:ln>
        </p:spPr>
        <p:txBody>
          <a:bodyPr anchor="b"/>
          <a:lstStyle/>
          <a:p>
            <a:pPr algn="r"/>
            <a:fld id="{AE75243E-CFE5-43BE-AFC4-EE3377279676}" type="slidenum">
              <a:rPr lang="en-US" sz="1200"/>
              <a:pPr algn="r"/>
              <a:t>12</a:t>
            </a:fld>
            <a:endParaRPr lang="en-US" sz="1200"/>
          </a:p>
        </p:txBody>
      </p:sp>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41364" t="21470" r="37598" b="14434"/>
          <a:stretch/>
        </p:blipFill>
        <p:spPr>
          <a:xfrm>
            <a:off x="3738587" y="4457937"/>
            <a:ext cx="767686" cy="1754163"/>
          </a:xfrm>
          <a:prstGeom prst="rect">
            <a:avLst/>
          </a:prstGeom>
        </p:spPr>
      </p:pic>
      <p:pic>
        <p:nvPicPr>
          <p:cNvPr id="8" name="Picture 7"/>
          <p:cNvPicPr>
            <a:picLocks noChangeAspect="1"/>
          </p:cNvPicPr>
          <p:nvPr/>
        </p:nvPicPr>
        <p:blipFill rotWithShape="1">
          <a:blip r:embed="rId6"/>
          <a:srcRect l="17895"/>
          <a:stretch/>
        </p:blipFill>
        <p:spPr>
          <a:xfrm rot="5400000">
            <a:off x="1198485" y="4082172"/>
            <a:ext cx="1676154" cy="2505694"/>
          </a:xfrm>
          <a:prstGeom prst="rect">
            <a:avLst/>
          </a:prstGeom>
        </p:spPr>
      </p:pic>
      <p:pic>
        <p:nvPicPr>
          <p:cNvPr id="1026" name="Picture 2" descr="901edca6-ab37-47dd-9eb1-f7341704b6e5@namprd09">
            <a:extLst>
              <a:ext uri="{FF2B5EF4-FFF2-40B4-BE49-F238E27FC236}">
                <a16:creationId xmlns:a16="http://schemas.microsoft.com/office/drawing/2014/main" id="{990B8159-0293-4DF7-93B4-7871D3B54932}"/>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2854" t="7774" r="14503" b="12918"/>
          <a:stretch/>
        </p:blipFill>
        <p:spPr bwMode="auto">
          <a:xfrm rot="5400000">
            <a:off x="5857746" y="4107939"/>
            <a:ext cx="2604523"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FinalSlide">
            <a:hlinkClick r:id="" action="ppaction://media"/>
            <a:extLst>
              <a:ext uri="{FF2B5EF4-FFF2-40B4-BE49-F238E27FC236}">
                <a16:creationId xmlns:a16="http://schemas.microsoft.com/office/drawing/2014/main" id="{C5344CBB-3013-4E40-B239-EED32E5D805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844070" y="4684497"/>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mediacall" presetSubtype="0" fill="hold" nodeType="afterEffect">
                                  <p:stCondLst>
                                    <p:cond delay="0"/>
                                  </p:stCondLst>
                                  <p:childTnLst>
                                    <p:cmd type="call" cmd="playFrom(0.0)">
                                      <p:cBhvr>
                                        <p:cTn id="12" dur="552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3"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Raman Experimental Set-up</a:t>
            </a:r>
          </a:p>
        </p:txBody>
      </p:sp>
      <p:sp>
        <p:nvSpPr>
          <p:cNvPr id="3" name="Slide Number Placeholder 2"/>
          <p:cNvSpPr>
            <a:spLocks noGrp="1"/>
          </p:cNvSpPr>
          <p:nvPr>
            <p:ph type="sldNum" sz="quarter" idx="11"/>
          </p:nvPr>
        </p:nvSpPr>
        <p:spPr/>
        <p:txBody>
          <a:bodyPr/>
          <a:lstStyle/>
          <a:p>
            <a:pPr>
              <a:defRPr/>
            </a:pPr>
            <a:fld id="{9B9C4187-1E6B-41F5-90A8-49D3FC15410B}" type="slidenum">
              <a:rPr lang="en-US" smtClean="0"/>
              <a:pPr>
                <a:defRPr/>
              </a:pPr>
              <a:t>13</a:t>
            </a:fld>
            <a:endParaRPr lang="en-US"/>
          </a:p>
        </p:txBody>
      </p:sp>
      <p:sp>
        <p:nvSpPr>
          <p:cNvPr id="4" name="Text Box 4"/>
          <p:cNvSpPr txBox="1">
            <a:spLocks noChangeArrowheads="1"/>
          </p:cNvSpPr>
          <p:nvPr/>
        </p:nvSpPr>
        <p:spPr bwMode="auto">
          <a:xfrm>
            <a:off x="338447" y="1171575"/>
            <a:ext cx="9144000" cy="4939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defTabSz="914400" eaLnBrk="1" fontAlgn="auto" latinLnBrk="0" hangingPunct="1">
              <a:lnSpc>
                <a:spcPct val="100000"/>
              </a:lnSpc>
              <a:spcAft>
                <a:spcPts val="0"/>
              </a:spcAft>
              <a:buClrTx/>
              <a:buSzTx/>
              <a:buFontTx/>
              <a:buNone/>
              <a:tabLst/>
              <a:defRPr/>
            </a:pPr>
            <a:endParaRPr lang="en-US" sz="2000" kern="0" dirty="0">
              <a:solidFill>
                <a:sysClr val="windowText" lastClr="000000"/>
              </a:solidFill>
            </a:endParaRPr>
          </a:p>
          <a:p>
            <a:pPr marL="0" marR="0" lvl="0" indent="-457200" defTabSz="914400" eaLnBrk="1" fontAlgn="auto" latinLnBrk="0" hangingPunct="1">
              <a:lnSpc>
                <a:spcPct val="100000"/>
              </a:lnSpc>
              <a:spcAft>
                <a:spcPts val="0"/>
              </a:spcAft>
              <a:buClrTx/>
              <a:buSzTx/>
              <a:buFontTx/>
              <a:buNone/>
              <a:tabLst/>
              <a:defRPr/>
            </a:pPr>
            <a:r>
              <a:rPr lang="en-US" sz="2000" kern="0" dirty="0">
                <a:solidFill>
                  <a:sysClr val="windowText" lastClr="000000"/>
                </a:solidFill>
              </a:rPr>
              <a:t>Laser wavelength:  </a:t>
            </a:r>
            <a:r>
              <a:rPr lang="en-US" sz="2000" kern="0" dirty="0">
                <a:solidFill>
                  <a:srgbClr val="0070C0"/>
                </a:solidFill>
              </a:rPr>
              <a:t>632.8 nm (wavenumber 15803 cm</a:t>
            </a:r>
            <a:r>
              <a:rPr lang="en-US" sz="2000" kern="0" baseline="30000" dirty="0">
                <a:solidFill>
                  <a:srgbClr val="0070C0"/>
                </a:solidFill>
                <a:sym typeface="Symbol"/>
              </a:rPr>
              <a:t></a:t>
            </a:r>
            <a:r>
              <a:rPr lang="en-US" sz="2000" kern="0" baseline="30000" dirty="0">
                <a:solidFill>
                  <a:srgbClr val="0070C0"/>
                </a:solidFill>
              </a:rPr>
              <a:t>1</a:t>
            </a:r>
            <a:r>
              <a:rPr lang="en-US" sz="2000" kern="0" dirty="0">
                <a:solidFill>
                  <a:srgbClr val="0070C0"/>
                </a:solidFill>
              </a:rPr>
              <a:t>)</a:t>
            </a:r>
          </a:p>
          <a:p>
            <a:pPr marL="0" marR="0" lvl="0" indent="-457200" defTabSz="914400" eaLnBrk="1" fontAlgn="auto" latinLnBrk="0" hangingPunct="1">
              <a:lnSpc>
                <a:spcPct val="100000"/>
              </a:lnSpc>
              <a:spcBef>
                <a:spcPts val="1000"/>
              </a:spcBef>
              <a:spcAft>
                <a:spcPts val="0"/>
              </a:spcAft>
              <a:buClrTx/>
              <a:buSzTx/>
              <a:buFontTx/>
              <a:buNone/>
              <a:tabLst/>
              <a:defRPr/>
            </a:pPr>
            <a:r>
              <a:rPr lang="en-US" sz="2000" kern="0" dirty="0">
                <a:solidFill>
                  <a:sysClr val="windowText" lastClr="000000"/>
                </a:solidFill>
              </a:rPr>
              <a:t>Incident laser power:  </a:t>
            </a:r>
            <a:r>
              <a:rPr lang="en-US" sz="2000" kern="0" dirty="0">
                <a:solidFill>
                  <a:srgbClr val="0070C0"/>
                </a:solidFill>
              </a:rPr>
              <a:t>21 mW </a:t>
            </a:r>
          </a:p>
          <a:p>
            <a:pPr marL="457200" lvl="0" indent="-457200">
              <a:spcBef>
                <a:spcPts val="1000"/>
              </a:spcBef>
              <a:defRPr/>
            </a:pPr>
            <a:r>
              <a:rPr lang="en-US" sz="2000" kern="0" dirty="0">
                <a:solidFill>
                  <a:sysClr val="windowText" lastClr="000000"/>
                </a:solidFill>
                <a:sym typeface="Symbol"/>
              </a:rPr>
              <a:t>Spot size on sample surface (estimate):  </a:t>
            </a:r>
            <a:r>
              <a:rPr lang="en-US" sz="2000" kern="0" dirty="0">
                <a:solidFill>
                  <a:srgbClr val="0070C0"/>
                </a:solidFill>
                <a:sym typeface="Symbol"/>
              </a:rPr>
              <a:t>2.4 m  1.0 m</a:t>
            </a:r>
          </a:p>
          <a:p>
            <a:pPr marL="457200" lvl="0" indent="-457200">
              <a:spcBef>
                <a:spcPts val="1000"/>
              </a:spcBef>
              <a:defRPr/>
            </a:pPr>
            <a:r>
              <a:rPr lang="en-US" sz="2000" kern="0" dirty="0">
                <a:solidFill>
                  <a:sysClr val="windowText" lastClr="000000"/>
                </a:solidFill>
                <a:sym typeface="Symbol"/>
              </a:rPr>
              <a:t>Incident intensity on sample surface:  </a:t>
            </a:r>
            <a:r>
              <a:rPr lang="en-US" sz="2000" kern="0" dirty="0">
                <a:solidFill>
                  <a:srgbClr val="0070C0"/>
                </a:solidFill>
                <a:sym typeface="Symbol"/>
              </a:rPr>
              <a:t>1.010</a:t>
            </a:r>
            <a:r>
              <a:rPr lang="en-US" sz="2000" kern="0" baseline="30000" dirty="0">
                <a:solidFill>
                  <a:srgbClr val="0070C0"/>
                </a:solidFill>
                <a:sym typeface="Symbol"/>
              </a:rPr>
              <a:t>9</a:t>
            </a:r>
            <a:r>
              <a:rPr lang="en-US" sz="2000" kern="0" dirty="0">
                <a:solidFill>
                  <a:srgbClr val="0070C0"/>
                </a:solidFill>
                <a:sym typeface="Symbol"/>
              </a:rPr>
              <a:t> W/m</a:t>
            </a:r>
            <a:r>
              <a:rPr lang="en-US" sz="2000" kern="0" baseline="30000" dirty="0">
                <a:solidFill>
                  <a:srgbClr val="0070C0"/>
                </a:solidFill>
                <a:sym typeface="Symbol"/>
              </a:rPr>
              <a:t>2</a:t>
            </a:r>
            <a:r>
              <a:rPr lang="en-US" sz="2000" kern="0" dirty="0">
                <a:solidFill>
                  <a:srgbClr val="0070C0"/>
                </a:solidFill>
                <a:sym typeface="Symbol"/>
              </a:rPr>
              <a:t> to 1.610</a:t>
            </a:r>
            <a:r>
              <a:rPr lang="en-US" sz="2000" kern="0" baseline="30000" dirty="0">
                <a:solidFill>
                  <a:srgbClr val="0070C0"/>
                </a:solidFill>
                <a:sym typeface="Symbol"/>
              </a:rPr>
              <a:t>9</a:t>
            </a:r>
            <a:r>
              <a:rPr lang="en-US" sz="2000" kern="0" dirty="0">
                <a:solidFill>
                  <a:srgbClr val="0070C0"/>
                </a:solidFill>
                <a:sym typeface="Symbol"/>
              </a:rPr>
              <a:t> W/m</a:t>
            </a:r>
            <a:r>
              <a:rPr lang="en-US" sz="2000" kern="0" baseline="30000" dirty="0">
                <a:solidFill>
                  <a:srgbClr val="0070C0"/>
                </a:solidFill>
                <a:sym typeface="Symbol"/>
              </a:rPr>
              <a:t>2</a:t>
            </a:r>
            <a:endParaRPr lang="en-US" sz="2000" kern="0" dirty="0">
              <a:solidFill>
                <a:srgbClr val="0070C0"/>
              </a:solidFill>
              <a:sym typeface="Symbol"/>
            </a:endParaRPr>
          </a:p>
          <a:p>
            <a:pPr marL="457200" marR="0" lvl="0" indent="-457200" defTabSz="914400" eaLnBrk="1" fontAlgn="auto" latinLnBrk="0" hangingPunct="1">
              <a:lnSpc>
                <a:spcPct val="100000"/>
              </a:lnSpc>
              <a:spcBef>
                <a:spcPts val="1000"/>
              </a:spcBef>
              <a:spcAft>
                <a:spcPts val="0"/>
              </a:spcAft>
              <a:buClrTx/>
              <a:buSzTx/>
              <a:buFontTx/>
              <a:buNone/>
              <a:tabLst/>
              <a:defRPr/>
            </a:pPr>
            <a:r>
              <a:rPr lang="en-US" sz="2000" kern="0" dirty="0">
                <a:solidFill>
                  <a:sysClr val="windowText" lastClr="000000"/>
                </a:solidFill>
              </a:rPr>
              <a:t>Angle of incidence on sample surface:  </a:t>
            </a:r>
            <a:r>
              <a:rPr lang="en-US" sz="2000" kern="0" dirty="0">
                <a:solidFill>
                  <a:srgbClr val="0070C0"/>
                </a:solidFill>
              </a:rPr>
              <a:t>oblique, 65</a:t>
            </a:r>
            <a:r>
              <a:rPr lang="en-US" sz="2000" kern="0" dirty="0">
                <a:solidFill>
                  <a:srgbClr val="0070C0"/>
                </a:solidFill>
                <a:sym typeface="Symbol"/>
              </a:rPr>
              <a:t></a:t>
            </a:r>
            <a:r>
              <a:rPr lang="en-US" sz="2000" kern="0" dirty="0">
                <a:solidFill>
                  <a:srgbClr val="0070C0"/>
                </a:solidFill>
              </a:rPr>
              <a:t> from normal</a:t>
            </a:r>
          </a:p>
          <a:p>
            <a:pPr marL="457200" lvl="0" indent="-457200">
              <a:spcBef>
                <a:spcPts val="1000"/>
              </a:spcBef>
              <a:defRPr/>
            </a:pPr>
            <a:r>
              <a:rPr lang="en-US" sz="2000" kern="0" dirty="0">
                <a:solidFill>
                  <a:sysClr val="windowText" lastClr="000000"/>
                </a:solidFill>
                <a:sym typeface="Symbol"/>
              </a:rPr>
              <a:t>Incident polarization control:  </a:t>
            </a:r>
            <a:r>
              <a:rPr lang="en-US" sz="2000" kern="0" dirty="0">
                <a:solidFill>
                  <a:srgbClr val="0070C0"/>
                </a:solidFill>
                <a:sym typeface="Symbol"/>
              </a:rPr>
              <a:t>can be set to p-polarized (in plane of incidence on sample) or s-polarized ( plane of incidence)</a:t>
            </a:r>
          </a:p>
          <a:p>
            <a:pPr marL="457200" lvl="0" indent="-457200">
              <a:spcBef>
                <a:spcPts val="1000"/>
              </a:spcBef>
              <a:defRPr/>
            </a:pPr>
            <a:r>
              <a:rPr lang="en-US" sz="2000" kern="0" dirty="0">
                <a:solidFill>
                  <a:sysClr val="windowText" lastClr="000000"/>
                </a:solidFill>
                <a:sym typeface="Symbol"/>
              </a:rPr>
              <a:t>Scattered-light polarization control:  </a:t>
            </a:r>
            <a:r>
              <a:rPr lang="en-US" sz="2000" kern="0" dirty="0">
                <a:solidFill>
                  <a:srgbClr val="0070C0"/>
                </a:solidFill>
                <a:sym typeface="Symbol"/>
              </a:rPr>
              <a:t>p-polarized or s-polarized</a:t>
            </a:r>
          </a:p>
          <a:p>
            <a:pPr marL="457200" lvl="0" indent="-457200">
              <a:spcBef>
                <a:spcPts val="1000"/>
              </a:spcBef>
              <a:defRPr/>
            </a:pPr>
            <a:r>
              <a:rPr lang="en-US" sz="2000" kern="0" dirty="0">
                <a:solidFill>
                  <a:sysClr val="windowText" lastClr="000000"/>
                </a:solidFill>
              </a:rPr>
              <a:t>Spectrometer:  </a:t>
            </a:r>
            <a:r>
              <a:rPr lang="en-US" sz="2000" kern="0" dirty="0">
                <a:solidFill>
                  <a:srgbClr val="0070C0"/>
                </a:solidFill>
              </a:rPr>
              <a:t>0.5 m focal length, single grating, 1800 groove/mm</a:t>
            </a:r>
          </a:p>
          <a:p>
            <a:pPr marL="457200" lvl="0" indent="-457200">
              <a:spcBef>
                <a:spcPts val="1000"/>
              </a:spcBef>
              <a:defRPr/>
            </a:pPr>
            <a:r>
              <a:rPr lang="en-US" sz="2000" kern="0" dirty="0">
                <a:solidFill>
                  <a:sysClr val="windowText" lastClr="000000"/>
                </a:solidFill>
              </a:rPr>
              <a:t>Detector:  </a:t>
            </a:r>
            <a:r>
              <a:rPr lang="en-US" sz="2000" kern="0" dirty="0">
                <a:solidFill>
                  <a:srgbClr val="0070C0"/>
                </a:solidFill>
              </a:rPr>
              <a:t>l-N</a:t>
            </a:r>
            <a:r>
              <a:rPr lang="en-US" sz="2000" kern="0" baseline="-25000" dirty="0">
                <a:solidFill>
                  <a:srgbClr val="0070C0"/>
                </a:solidFill>
              </a:rPr>
              <a:t>2</a:t>
            </a:r>
            <a:r>
              <a:rPr lang="en-US" sz="2000" kern="0" dirty="0">
                <a:solidFill>
                  <a:srgbClr val="0070C0"/>
                </a:solidFill>
              </a:rPr>
              <a:t> cooled CCD array, 1340</a:t>
            </a:r>
            <a:r>
              <a:rPr lang="en-US" sz="2000" kern="0" dirty="0">
                <a:solidFill>
                  <a:srgbClr val="0070C0"/>
                </a:solidFill>
                <a:sym typeface="Symbol"/>
              </a:rPr>
              <a:t>(</a:t>
            </a:r>
            <a:r>
              <a:rPr lang="en-US" sz="2000" kern="0" dirty="0" err="1">
                <a:solidFill>
                  <a:srgbClr val="0070C0"/>
                </a:solidFill>
                <a:sym typeface="Symbol"/>
              </a:rPr>
              <a:t>horiz</a:t>
            </a:r>
            <a:r>
              <a:rPr lang="en-US" sz="2000" kern="0" dirty="0">
                <a:solidFill>
                  <a:srgbClr val="0070C0"/>
                </a:solidFill>
                <a:sym typeface="Symbol"/>
              </a:rPr>
              <a:t>)100(</a:t>
            </a:r>
            <a:r>
              <a:rPr lang="en-US" sz="2000" kern="0" dirty="0" err="1">
                <a:solidFill>
                  <a:srgbClr val="0070C0"/>
                </a:solidFill>
                <a:sym typeface="Symbol"/>
              </a:rPr>
              <a:t>vert</a:t>
            </a:r>
            <a:r>
              <a:rPr lang="en-US" sz="2000" kern="0" dirty="0">
                <a:solidFill>
                  <a:srgbClr val="0070C0"/>
                </a:solidFill>
                <a:sym typeface="Symbol"/>
              </a:rPr>
              <a:t>) pixels (20 m size)</a:t>
            </a:r>
          </a:p>
          <a:p>
            <a:pPr marL="457200" lvl="0" indent="-457200">
              <a:spcBef>
                <a:spcPts val="1000"/>
              </a:spcBef>
              <a:defRPr/>
            </a:pPr>
            <a:r>
              <a:rPr lang="en-US" sz="2000" kern="0" dirty="0">
                <a:solidFill>
                  <a:sysClr val="windowText" lastClr="000000"/>
                </a:solidFill>
                <a:sym typeface="Symbol"/>
              </a:rPr>
              <a:t>Wavenumber resolution:  </a:t>
            </a:r>
            <a:r>
              <a:rPr lang="en-US" sz="2000" kern="0" dirty="0">
                <a:solidFill>
                  <a:srgbClr val="0070C0"/>
                </a:solidFill>
                <a:sym typeface="Symbol"/>
              </a:rPr>
              <a:t>approx. </a:t>
            </a:r>
            <a:r>
              <a:rPr lang="en-US" sz="2000" kern="0" dirty="0">
                <a:solidFill>
                  <a:srgbClr val="0070C0"/>
                </a:solidFill>
              </a:rPr>
              <a:t>1 cm</a:t>
            </a:r>
            <a:r>
              <a:rPr lang="en-US" sz="2000" kern="0" baseline="30000" dirty="0">
                <a:solidFill>
                  <a:srgbClr val="0070C0"/>
                </a:solidFill>
                <a:sym typeface="Symbol"/>
              </a:rPr>
              <a:t></a:t>
            </a:r>
            <a:r>
              <a:rPr lang="en-US" sz="2000" kern="0" baseline="30000" dirty="0">
                <a:solidFill>
                  <a:srgbClr val="0070C0"/>
                </a:solidFill>
              </a:rPr>
              <a:t>1</a:t>
            </a:r>
            <a:r>
              <a:rPr lang="en-US" sz="2000" kern="0" dirty="0">
                <a:solidFill>
                  <a:srgbClr val="0070C0"/>
                </a:solidFill>
              </a:rPr>
              <a:t> in wavenumber range of interest</a:t>
            </a:r>
            <a:endParaRPr lang="en-US" sz="2000" kern="0" dirty="0">
              <a:solidFill>
                <a:srgbClr val="0070C0"/>
              </a:solidFill>
              <a:sym typeface="Symbol"/>
            </a:endParaRPr>
          </a:p>
        </p:txBody>
      </p:sp>
    </p:spTree>
    <p:extLst>
      <p:ext uri="{BB962C8B-B14F-4D97-AF65-F5344CB8AC3E}">
        <p14:creationId xmlns:p14="http://schemas.microsoft.com/office/powerpoint/2010/main" val="17761008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Raman Spectroscopy?</a:t>
            </a:r>
          </a:p>
        </p:txBody>
      </p:sp>
      <p:sp>
        <p:nvSpPr>
          <p:cNvPr id="5" name="Slide Number Placeholder 4"/>
          <p:cNvSpPr>
            <a:spLocks noGrp="1"/>
          </p:cNvSpPr>
          <p:nvPr>
            <p:ph type="sldNum" sz="quarter" idx="11"/>
          </p:nvPr>
        </p:nvSpPr>
        <p:spPr/>
        <p:txBody>
          <a:bodyPr/>
          <a:lstStyle/>
          <a:p>
            <a:pPr>
              <a:defRPr/>
            </a:pPr>
            <a:fld id="{C296D579-FD38-45DE-BAF9-CB3BF63E3D22}" type="slidenum">
              <a:rPr lang="en-US" smtClean="0"/>
              <a:pPr>
                <a:defRPr/>
              </a:pPr>
              <a:t>2</a:t>
            </a:fld>
            <a:endParaRPr lang="en-US"/>
          </a:p>
        </p:txBody>
      </p:sp>
      <p:sp>
        <p:nvSpPr>
          <p:cNvPr id="3" name="Content Placeholder 2"/>
          <p:cNvSpPr>
            <a:spLocks noGrp="1"/>
          </p:cNvSpPr>
          <p:nvPr>
            <p:ph idx="4294967295"/>
          </p:nvPr>
        </p:nvSpPr>
        <p:spPr>
          <a:xfrm>
            <a:off x="143911" y="1316647"/>
            <a:ext cx="5660542" cy="2840825"/>
          </a:xfrm>
        </p:spPr>
        <p:txBody>
          <a:bodyPr/>
          <a:lstStyle/>
          <a:p>
            <a:r>
              <a:rPr lang="en-US" sz="2400" dirty="0"/>
              <a:t>Direct electrical measurements are complicated by separate contributions of mobility, carrier concentration and surface band bending</a:t>
            </a:r>
          </a:p>
          <a:p>
            <a:r>
              <a:rPr lang="en-US" sz="2400" dirty="0"/>
              <a:t>Spatial uniformity measurements limited to metal pad dimensions</a:t>
            </a:r>
          </a:p>
        </p:txBody>
      </p:sp>
      <p:grpSp>
        <p:nvGrpSpPr>
          <p:cNvPr id="8" name="Group 4"/>
          <p:cNvGrpSpPr>
            <a:grpSpLocks noChangeAspect="1"/>
          </p:cNvGrpSpPr>
          <p:nvPr/>
        </p:nvGrpSpPr>
        <p:grpSpPr bwMode="auto">
          <a:xfrm>
            <a:off x="5812341" y="1220401"/>
            <a:ext cx="3201579" cy="1698499"/>
            <a:chOff x="2967" y="1011"/>
            <a:chExt cx="2309" cy="1195"/>
          </a:xfrm>
        </p:grpSpPr>
        <p:pic>
          <p:nvPicPr>
            <p:cNvPr id="9" name="Picture 5"/>
            <p:cNvPicPr>
              <a:picLocks noChangeAspect="1" noChangeArrowheads="1"/>
            </p:cNvPicPr>
            <p:nvPr/>
          </p:nvPicPr>
          <p:blipFill>
            <a:blip r:embed="rId7" cstate="print"/>
            <a:srcRect/>
            <a:stretch>
              <a:fillRect/>
            </a:stretch>
          </p:blipFill>
          <p:spPr bwMode="auto">
            <a:xfrm>
              <a:off x="3510" y="1048"/>
              <a:ext cx="1766" cy="1128"/>
            </a:xfrm>
            <a:prstGeom prst="rect">
              <a:avLst/>
            </a:prstGeom>
            <a:solidFill>
              <a:schemeClr val="bg1"/>
            </a:solidFill>
            <a:ln w="9525">
              <a:noFill/>
              <a:miter lim="800000"/>
              <a:headEnd/>
              <a:tailEnd/>
            </a:ln>
          </p:spPr>
        </p:pic>
        <p:sp>
          <p:nvSpPr>
            <p:cNvPr id="10" name="Text Box 6"/>
            <p:cNvSpPr txBox="1">
              <a:spLocks noChangeAspect="1" noChangeArrowheads="1"/>
            </p:cNvSpPr>
            <p:nvPr/>
          </p:nvSpPr>
          <p:spPr bwMode="auto">
            <a:xfrm>
              <a:off x="3376" y="1011"/>
              <a:ext cx="920" cy="202"/>
            </a:xfrm>
            <a:prstGeom prst="rect">
              <a:avLst/>
            </a:prstGeom>
            <a:noFill/>
            <a:ln w="25400">
              <a:noFill/>
              <a:miter lim="800000"/>
              <a:headEnd/>
              <a:tailEnd/>
            </a:ln>
          </p:spPr>
          <p:txBody>
            <a:bodyPr wrap="none" lIns="104498" tIns="52249" rIns="104498" bIns="52249">
              <a:spAutoFit/>
            </a:bodyPr>
            <a:lstStyle/>
            <a:p>
              <a:pPr defTabSz="4298950" eaLnBrk="0" hangingPunct="0">
                <a:spcBef>
                  <a:spcPct val="50000"/>
                </a:spcBef>
              </a:pPr>
              <a:r>
                <a:rPr lang="en-US" sz="1400" dirty="0"/>
                <a:t>Surface charge</a:t>
              </a:r>
            </a:p>
          </p:txBody>
        </p:sp>
        <p:sp>
          <p:nvSpPr>
            <p:cNvPr id="11" name="Text Box 7"/>
            <p:cNvSpPr txBox="1">
              <a:spLocks noChangeAspect="1" noChangeArrowheads="1"/>
            </p:cNvSpPr>
            <p:nvPr/>
          </p:nvSpPr>
          <p:spPr bwMode="auto">
            <a:xfrm>
              <a:off x="2986" y="1219"/>
              <a:ext cx="1208" cy="229"/>
            </a:xfrm>
            <a:prstGeom prst="rect">
              <a:avLst/>
            </a:prstGeom>
            <a:noFill/>
            <a:ln w="25400">
              <a:noFill/>
              <a:miter lim="800000"/>
              <a:headEnd/>
              <a:tailEnd/>
            </a:ln>
          </p:spPr>
          <p:txBody>
            <a:bodyPr wrap="square" lIns="104498" tIns="52249" rIns="104498" bIns="52249">
              <a:spAutoFit/>
            </a:bodyPr>
            <a:lstStyle/>
            <a:p>
              <a:pPr defTabSz="4298950" eaLnBrk="0" hangingPunct="0">
                <a:spcBef>
                  <a:spcPct val="50000"/>
                </a:spcBef>
              </a:pPr>
              <a:r>
                <a:rPr lang="en-US" sz="1400" dirty="0"/>
                <a:t>Depletion charge</a:t>
              </a:r>
            </a:p>
          </p:txBody>
        </p:sp>
        <p:sp>
          <p:nvSpPr>
            <p:cNvPr id="12" name="Text Box 8"/>
            <p:cNvSpPr txBox="1">
              <a:spLocks noChangeAspect="1" noChangeArrowheads="1"/>
            </p:cNvSpPr>
            <p:nvPr/>
          </p:nvSpPr>
          <p:spPr bwMode="auto">
            <a:xfrm>
              <a:off x="2967" y="1503"/>
              <a:ext cx="657" cy="338"/>
            </a:xfrm>
            <a:prstGeom prst="rect">
              <a:avLst/>
            </a:prstGeom>
            <a:noFill/>
            <a:ln w="25400">
              <a:noFill/>
              <a:miter lim="800000"/>
              <a:headEnd/>
              <a:tailEnd/>
            </a:ln>
          </p:spPr>
          <p:txBody>
            <a:bodyPr wrap="none" lIns="104498" tIns="52249" rIns="104498" bIns="52249">
              <a:spAutoFit/>
            </a:bodyPr>
            <a:lstStyle/>
            <a:p>
              <a:pPr algn="ctr" defTabSz="4298950" eaLnBrk="0" hangingPunct="0">
                <a:spcBef>
                  <a:spcPct val="50000"/>
                </a:spcBef>
              </a:pPr>
              <a:r>
                <a:rPr lang="en-US" sz="1400"/>
                <a:t>Depletion </a:t>
              </a:r>
            </a:p>
            <a:p>
              <a:pPr algn="ctr" defTabSz="4298950" eaLnBrk="0" hangingPunct="0"/>
              <a:r>
                <a:rPr lang="en-US" sz="1400"/>
                <a:t>width</a:t>
              </a:r>
            </a:p>
          </p:txBody>
        </p:sp>
        <p:sp>
          <p:nvSpPr>
            <p:cNvPr id="13" name="Text Box 9"/>
            <p:cNvSpPr txBox="1">
              <a:spLocks noChangeAspect="1" noChangeArrowheads="1"/>
            </p:cNvSpPr>
            <p:nvPr/>
          </p:nvSpPr>
          <p:spPr bwMode="auto">
            <a:xfrm>
              <a:off x="2980" y="1868"/>
              <a:ext cx="682" cy="338"/>
            </a:xfrm>
            <a:prstGeom prst="rect">
              <a:avLst/>
            </a:prstGeom>
            <a:noFill/>
            <a:ln w="25400">
              <a:noFill/>
              <a:miter lim="800000"/>
              <a:headEnd/>
              <a:tailEnd/>
            </a:ln>
          </p:spPr>
          <p:txBody>
            <a:bodyPr wrap="none" lIns="104498" tIns="52249" rIns="104498" bIns="52249">
              <a:spAutoFit/>
            </a:bodyPr>
            <a:lstStyle/>
            <a:p>
              <a:pPr algn="ctr" defTabSz="4298950" eaLnBrk="0" hangingPunct="0">
                <a:spcBef>
                  <a:spcPct val="50000"/>
                </a:spcBef>
              </a:pPr>
              <a:r>
                <a:rPr lang="en-US" sz="1400"/>
                <a:t>Measured </a:t>
              </a:r>
            </a:p>
            <a:p>
              <a:pPr algn="ctr" defTabSz="4298950" eaLnBrk="0" hangingPunct="0"/>
              <a:r>
                <a:rPr lang="en-US" sz="1400"/>
                <a:t>radius</a:t>
              </a:r>
            </a:p>
          </p:txBody>
        </p:sp>
        <p:sp>
          <p:nvSpPr>
            <p:cNvPr id="14" name="Text Box 10"/>
            <p:cNvSpPr txBox="1">
              <a:spLocks noChangeAspect="1" noChangeArrowheads="1"/>
            </p:cNvSpPr>
            <p:nvPr/>
          </p:nvSpPr>
          <p:spPr bwMode="auto">
            <a:xfrm>
              <a:off x="3704" y="1803"/>
              <a:ext cx="239" cy="202"/>
            </a:xfrm>
            <a:prstGeom prst="rect">
              <a:avLst/>
            </a:prstGeom>
            <a:noFill/>
            <a:ln w="25400">
              <a:noFill/>
              <a:miter lim="800000"/>
              <a:headEnd/>
              <a:tailEnd/>
            </a:ln>
          </p:spPr>
          <p:txBody>
            <a:bodyPr wrap="none" lIns="104498" tIns="52249" rIns="104498" bIns="52249">
              <a:spAutoFit/>
            </a:bodyPr>
            <a:lstStyle/>
            <a:p>
              <a:pPr defTabSz="4298950" eaLnBrk="0" hangingPunct="0">
                <a:spcBef>
                  <a:spcPct val="50000"/>
                </a:spcBef>
              </a:pPr>
              <a:r>
                <a:rPr lang="en-US" sz="1400"/>
                <a:t>r</a:t>
              </a:r>
              <a:r>
                <a:rPr lang="en-US" sz="1400" baseline="-25000"/>
                <a:t>m</a:t>
              </a:r>
              <a:endParaRPr lang="en-US" sz="1400"/>
            </a:p>
          </p:txBody>
        </p:sp>
        <p:sp>
          <p:nvSpPr>
            <p:cNvPr id="15" name="Text Box 11"/>
            <p:cNvSpPr txBox="1">
              <a:spLocks noChangeAspect="1" noChangeArrowheads="1"/>
            </p:cNvSpPr>
            <p:nvPr/>
          </p:nvSpPr>
          <p:spPr bwMode="auto">
            <a:xfrm>
              <a:off x="3566" y="1606"/>
              <a:ext cx="260" cy="202"/>
            </a:xfrm>
            <a:prstGeom prst="rect">
              <a:avLst/>
            </a:prstGeom>
            <a:noFill/>
            <a:ln w="25400">
              <a:noFill/>
              <a:miter lim="800000"/>
              <a:headEnd/>
              <a:tailEnd/>
            </a:ln>
          </p:spPr>
          <p:txBody>
            <a:bodyPr lIns="104498" tIns="52249" rIns="104498" bIns="52249">
              <a:spAutoFit/>
            </a:bodyPr>
            <a:lstStyle/>
            <a:p>
              <a:pPr defTabSz="4298950" eaLnBrk="0" hangingPunct="0">
                <a:spcBef>
                  <a:spcPct val="50000"/>
                </a:spcBef>
              </a:pPr>
              <a:r>
                <a:rPr lang="en-US" sz="1400"/>
                <a:t>d</a:t>
              </a:r>
            </a:p>
          </p:txBody>
        </p:sp>
        <p:sp>
          <p:nvSpPr>
            <p:cNvPr id="16" name="Line 12"/>
            <p:cNvSpPr>
              <a:spLocks noChangeAspect="1" noChangeShapeType="1"/>
            </p:cNvSpPr>
            <p:nvPr/>
          </p:nvSpPr>
          <p:spPr bwMode="auto">
            <a:xfrm>
              <a:off x="4301" y="1202"/>
              <a:ext cx="65" cy="181"/>
            </a:xfrm>
            <a:prstGeom prst="line">
              <a:avLst/>
            </a:prstGeom>
            <a:noFill/>
            <a:ln w="9525">
              <a:solidFill>
                <a:schemeClr val="tx1"/>
              </a:solidFill>
              <a:round/>
              <a:headEnd/>
              <a:tailEnd type="triangle" w="med" len="med"/>
            </a:ln>
          </p:spPr>
          <p:txBody>
            <a:bodyPr wrap="square">
              <a:spAutoFit/>
            </a:bodyPr>
            <a:lstStyle/>
            <a:p>
              <a:endParaRPr lang="en-US" sz="1400"/>
            </a:p>
          </p:txBody>
        </p:sp>
        <p:sp>
          <p:nvSpPr>
            <p:cNvPr id="17" name="Line 13"/>
            <p:cNvSpPr>
              <a:spLocks noChangeAspect="1" noChangeShapeType="1"/>
            </p:cNvSpPr>
            <p:nvPr/>
          </p:nvSpPr>
          <p:spPr bwMode="auto">
            <a:xfrm>
              <a:off x="3835" y="1434"/>
              <a:ext cx="219" cy="95"/>
            </a:xfrm>
            <a:prstGeom prst="line">
              <a:avLst/>
            </a:prstGeom>
            <a:noFill/>
            <a:ln w="9525">
              <a:solidFill>
                <a:schemeClr val="tx1"/>
              </a:solidFill>
              <a:round/>
              <a:headEnd/>
              <a:tailEnd type="triangle" w="med" len="med"/>
            </a:ln>
          </p:spPr>
          <p:txBody>
            <a:bodyPr>
              <a:spAutoFit/>
            </a:bodyPr>
            <a:lstStyle/>
            <a:p>
              <a:endParaRPr lang="en-US" sz="1400"/>
            </a:p>
          </p:txBody>
        </p:sp>
      </p:grpSp>
      <p:sp>
        <p:nvSpPr>
          <p:cNvPr id="18" name="Text Box 31"/>
          <p:cNvSpPr txBox="1">
            <a:spLocks noChangeArrowheads="1"/>
          </p:cNvSpPr>
          <p:nvPr/>
        </p:nvSpPr>
        <p:spPr bwMode="auto">
          <a:xfrm>
            <a:off x="5727737" y="3189588"/>
            <a:ext cx="3178175" cy="366712"/>
          </a:xfrm>
          <a:prstGeom prst="rect">
            <a:avLst/>
          </a:prstGeom>
          <a:noFill/>
          <a:ln w="9525">
            <a:noFill/>
            <a:miter lim="800000"/>
            <a:headEnd/>
            <a:tailEnd/>
          </a:ln>
        </p:spPr>
        <p:txBody>
          <a:bodyPr wrap="none">
            <a:spAutoFit/>
          </a:bodyPr>
          <a:lstStyle/>
          <a:p>
            <a:r>
              <a:rPr lang="en-US" dirty="0"/>
              <a:t>R = </a:t>
            </a:r>
            <a:r>
              <a:rPr lang="en-US" dirty="0" err="1"/>
              <a:t>R</a:t>
            </a:r>
            <a:r>
              <a:rPr lang="en-US" baseline="-25000" dirty="0" err="1"/>
              <a:t>c,tot</a:t>
            </a:r>
            <a:r>
              <a:rPr lang="en-US" dirty="0"/>
              <a:t> + </a:t>
            </a:r>
            <a:r>
              <a:rPr lang="en-US" dirty="0">
                <a:solidFill>
                  <a:srgbClr val="FF0000"/>
                </a:solidFill>
              </a:rPr>
              <a:t>L</a:t>
            </a:r>
            <a:r>
              <a:rPr lang="en-US" dirty="0"/>
              <a:t> / (</a:t>
            </a:r>
            <a:r>
              <a:rPr lang="en-US" dirty="0" err="1">
                <a:solidFill>
                  <a:srgbClr val="00B050"/>
                </a:solidFill>
              </a:rPr>
              <a:t>A</a:t>
            </a:r>
            <a:r>
              <a:rPr lang="en-US" baseline="-25000" dirty="0" err="1">
                <a:solidFill>
                  <a:srgbClr val="00B050"/>
                </a:solidFill>
              </a:rPr>
              <a:t>xs</a:t>
            </a:r>
            <a:r>
              <a:rPr lang="en-US" dirty="0"/>
              <a:t> </a:t>
            </a:r>
            <a:r>
              <a:rPr lang="en-US" dirty="0">
                <a:cs typeface="Arial" pitchFamily="34" charset="0"/>
              </a:rPr>
              <a:t>∙ q </a:t>
            </a:r>
            <a:r>
              <a:rPr lang="en-US" dirty="0"/>
              <a:t>∙ </a:t>
            </a:r>
            <a:r>
              <a:rPr lang="en-US" dirty="0">
                <a:cs typeface="Arial" pitchFamily="34" charset="0"/>
              </a:rPr>
              <a:t>µ </a:t>
            </a:r>
            <a:r>
              <a:rPr lang="en-US" dirty="0"/>
              <a:t>∙ </a:t>
            </a:r>
            <a:r>
              <a:rPr lang="en-US" dirty="0" err="1"/>
              <a:t>N</a:t>
            </a:r>
            <a:r>
              <a:rPr lang="en-US" baseline="-25000" dirty="0" err="1"/>
              <a:t>d</a:t>
            </a:r>
            <a:r>
              <a:rPr lang="en-US" dirty="0"/>
              <a:t>)</a:t>
            </a:r>
          </a:p>
        </p:txBody>
      </p:sp>
      <p:pic>
        <p:nvPicPr>
          <p:cNvPr id="19" name="Picture 284" descr="D14-II-8-3_1.tif"/>
          <p:cNvPicPr>
            <a:picLocks noChangeAspect="1"/>
          </p:cNvPicPr>
          <p:nvPr/>
        </p:nvPicPr>
        <p:blipFill>
          <a:blip r:embed="rId8" cstate="print"/>
          <a:srcRect l="2423" t="19571" b="30185"/>
          <a:stretch>
            <a:fillRect/>
          </a:stretch>
        </p:blipFill>
        <p:spPr bwMode="auto">
          <a:xfrm>
            <a:off x="6459352" y="4825120"/>
            <a:ext cx="2227448" cy="781275"/>
          </a:xfrm>
          <a:prstGeom prst="rect">
            <a:avLst/>
          </a:prstGeom>
          <a:noFill/>
          <a:ln w="9525">
            <a:solidFill>
              <a:schemeClr val="tx1"/>
            </a:solidFill>
            <a:miter lim="800000"/>
            <a:headEnd/>
            <a:tailEnd type="none"/>
          </a:ln>
        </p:spPr>
      </p:pic>
      <p:sp>
        <p:nvSpPr>
          <p:cNvPr id="25" name="Freeform 24"/>
          <p:cNvSpPr/>
          <p:nvPr/>
        </p:nvSpPr>
        <p:spPr>
          <a:xfrm>
            <a:off x="6620597" y="4902453"/>
            <a:ext cx="1700212" cy="485775"/>
          </a:xfrm>
          <a:custGeom>
            <a:avLst/>
            <a:gdLst>
              <a:gd name="connsiteX0" fmla="*/ 0 w 1700212"/>
              <a:gd name="connsiteY0" fmla="*/ 0 h 485775"/>
              <a:gd name="connsiteX1" fmla="*/ 119062 w 1700212"/>
              <a:gd name="connsiteY1" fmla="*/ 123825 h 485775"/>
              <a:gd name="connsiteX2" fmla="*/ 338137 w 1700212"/>
              <a:gd name="connsiteY2" fmla="*/ 176213 h 485775"/>
              <a:gd name="connsiteX3" fmla="*/ 509587 w 1700212"/>
              <a:gd name="connsiteY3" fmla="*/ 228600 h 485775"/>
              <a:gd name="connsiteX4" fmla="*/ 538162 w 1700212"/>
              <a:gd name="connsiteY4" fmla="*/ 80963 h 485775"/>
              <a:gd name="connsiteX5" fmla="*/ 661987 w 1700212"/>
              <a:gd name="connsiteY5" fmla="*/ 95250 h 485775"/>
              <a:gd name="connsiteX6" fmla="*/ 695325 w 1700212"/>
              <a:gd name="connsiteY6" fmla="*/ 290513 h 485775"/>
              <a:gd name="connsiteX7" fmla="*/ 952500 w 1700212"/>
              <a:gd name="connsiteY7" fmla="*/ 352425 h 485775"/>
              <a:gd name="connsiteX8" fmla="*/ 981075 w 1700212"/>
              <a:gd name="connsiteY8" fmla="*/ 219075 h 485775"/>
              <a:gd name="connsiteX9" fmla="*/ 1066800 w 1700212"/>
              <a:gd name="connsiteY9" fmla="*/ 233363 h 485775"/>
              <a:gd name="connsiteX10" fmla="*/ 1100137 w 1700212"/>
              <a:gd name="connsiteY10" fmla="*/ 414338 h 485775"/>
              <a:gd name="connsiteX11" fmla="*/ 1390650 w 1700212"/>
              <a:gd name="connsiteY11" fmla="*/ 485775 h 485775"/>
              <a:gd name="connsiteX12" fmla="*/ 1700212 w 1700212"/>
              <a:gd name="connsiteY12" fmla="*/ 485775 h 48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00212" h="485775">
                <a:moveTo>
                  <a:pt x="0" y="0"/>
                </a:moveTo>
                <a:lnTo>
                  <a:pt x="119062" y="123825"/>
                </a:lnTo>
                <a:lnTo>
                  <a:pt x="338137" y="176213"/>
                </a:lnTo>
                <a:lnTo>
                  <a:pt x="509587" y="228600"/>
                </a:lnTo>
                <a:lnTo>
                  <a:pt x="538162" y="80963"/>
                </a:lnTo>
                <a:lnTo>
                  <a:pt x="661987" y="95250"/>
                </a:lnTo>
                <a:lnTo>
                  <a:pt x="695325" y="290513"/>
                </a:lnTo>
                <a:lnTo>
                  <a:pt x="952500" y="352425"/>
                </a:lnTo>
                <a:lnTo>
                  <a:pt x="981075" y="219075"/>
                </a:lnTo>
                <a:lnTo>
                  <a:pt x="1066800" y="233363"/>
                </a:lnTo>
                <a:lnTo>
                  <a:pt x="1100137" y="414338"/>
                </a:lnTo>
                <a:lnTo>
                  <a:pt x="1390650" y="485775"/>
                </a:lnTo>
                <a:lnTo>
                  <a:pt x="1700212" y="485775"/>
                </a:lnTo>
              </a:path>
            </a:pathLst>
          </a:cu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TextBox 25"/>
          <p:cNvSpPr txBox="1"/>
          <p:nvPr/>
        </p:nvSpPr>
        <p:spPr>
          <a:xfrm>
            <a:off x="5955225" y="5767371"/>
            <a:ext cx="3002346" cy="369332"/>
          </a:xfrm>
          <a:prstGeom prst="rect">
            <a:avLst/>
          </a:prstGeom>
          <a:noFill/>
        </p:spPr>
        <p:txBody>
          <a:bodyPr wrap="square" rtlCol="0">
            <a:spAutoFit/>
          </a:bodyPr>
          <a:lstStyle/>
          <a:p>
            <a:r>
              <a:rPr lang="en-US" dirty="0">
                <a:solidFill>
                  <a:srgbClr val="FF0000"/>
                </a:solidFill>
              </a:rPr>
              <a:t>Current shunted into pads</a:t>
            </a:r>
          </a:p>
        </p:txBody>
      </p:sp>
      <p:sp>
        <p:nvSpPr>
          <p:cNvPr id="6" name="TextBox 5"/>
          <p:cNvSpPr txBox="1"/>
          <p:nvPr/>
        </p:nvSpPr>
        <p:spPr>
          <a:xfrm>
            <a:off x="7030641" y="4268814"/>
            <a:ext cx="851515" cy="307777"/>
          </a:xfrm>
          <a:prstGeom prst="rect">
            <a:avLst/>
          </a:prstGeom>
          <a:noFill/>
        </p:spPr>
        <p:txBody>
          <a:bodyPr wrap="none" rtlCol="0">
            <a:spAutoFit/>
          </a:bodyPr>
          <a:lstStyle/>
          <a:p>
            <a:r>
              <a:rPr lang="en-US" sz="1400" dirty="0"/>
              <a:t>contacts</a:t>
            </a:r>
          </a:p>
        </p:txBody>
      </p:sp>
      <p:cxnSp>
        <p:nvCxnSpPr>
          <p:cNvPr id="20" name="Straight Arrow Connector 19"/>
          <p:cNvCxnSpPr/>
          <p:nvPr/>
        </p:nvCxnSpPr>
        <p:spPr>
          <a:xfrm flipH="1">
            <a:off x="6723315" y="4574768"/>
            <a:ext cx="304799" cy="17443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a:off x="7181954" y="4543311"/>
            <a:ext cx="134870" cy="17646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7573076" y="4586256"/>
            <a:ext cx="123255" cy="15792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7861786" y="4574768"/>
            <a:ext cx="237866" cy="14224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125225" y="4341024"/>
            <a:ext cx="5547360" cy="1200329"/>
          </a:xfrm>
          <a:prstGeom prst="rect">
            <a:avLst/>
          </a:prstGeom>
          <a:noFill/>
        </p:spPr>
        <p:txBody>
          <a:bodyPr wrap="square" rtlCol="0">
            <a:spAutoFit/>
          </a:bodyPr>
          <a:lstStyle/>
          <a:p>
            <a:pPr marL="342900" indent="-342900">
              <a:buFont typeface="Arial" panose="020B0604020202020204" pitchFamily="34" charset="0"/>
              <a:buChar char="•"/>
            </a:pPr>
            <a:r>
              <a:rPr lang="en-US" sz="2400" dirty="0"/>
              <a:t>Raman measurements do not require electrical contacts and have good spatial resolution</a:t>
            </a:r>
          </a:p>
        </p:txBody>
      </p:sp>
      <p:pic>
        <p:nvPicPr>
          <p:cNvPr id="31" name="Slide2aa">
            <a:hlinkClick r:id="" action="ppaction://media"/>
            <a:extLst>
              <a:ext uri="{FF2B5EF4-FFF2-40B4-BE49-F238E27FC236}">
                <a16:creationId xmlns:a16="http://schemas.microsoft.com/office/drawing/2014/main" id="{01A4A228-E0D8-448D-8757-D290C0A28F9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124264" y="2006452"/>
            <a:ext cx="406400" cy="406400"/>
          </a:xfrm>
          <a:prstGeom prst="rect">
            <a:avLst/>
          </a:prstGeom>
        </p:spPr>
      </p:pic>
      <p:pic>
        <p:nvPicPr>
          <p:cNvPr id="32" name="Slide2b">
            <a:hlinkClick r:id="" action="ppaction://media"/>
            <a:extLst>
              <a:ext uri="{FF2B5EF4-FFF2-40B4-BE49-F238E27FC236}">
                <a16:creationId xmlns:a16="http://schemas.microsoft.com/office/drawing/2014/main" id="{805D9760-864F-4B48-BBC4-B7AB0DF4861D}"/>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4124264" y="4574768"/>
            <a:ext cx="406400" cy="406400"/>
          </a:xfrm>
          <a:prstGeom prst="rect">
            <a:avLst/>
          </a:prstGeom>
        </p:spPr>
      </p:pic>
    </p:spTree>
    <p:extLst>
      <p:ext uri="{BB962C8B-B14F-4D97-AF65-F5344CB8AC3E}">
        <p14:creationId xmlns:p14="http://schemas.microsoft.com/office/powerpoint/2010/main" val="3442086159"/>
      </p:ext>
    </p:extLst>
  </p:cSld>
  <p:clrMapOvr>
    <a:masterClrMapping/>
  </p:clrMapOvr>
  <mc:AlternateContent xmlns:mc="http://schemas.openxmlformats.org/markup-compatibility/2006" xmlns:p14="http://schemas.microsoft.com/office/powerpoint/2010/main">
    <mc:Choice Requires="p14">
      <p:transition spd="slow" p14:dur="2000" advClick="0" advTm="65000"/>
    </mc:Choice>
    <mc:Fallback xmlns="">
      <p:transition spd="slow" advClick="0" advTm="6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44094" fill="hold"/>
                                        <p:tgtEl>
                                          <p:spTgt spid="31"/>
                                        </p:tgtEl>
                                      </p:cBhvr>
                                    </p:cmd>
                                  </p:childTnLst>
                                </p:cTn>
                              </p:par>
                              <p:par>
                                <p:cTn id="10" presetID="1" presetClass="entr" presetSubtype="0"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childTnLst>
                                </p:cTn>
                              </p:par>
                            </p:childTnLst>
                          </p:cTn>
                        </p:par>
                        <p:par>
                          <p:cTn id="12" fill="hold">
                            <p:stCondLst>
                              <p:cond delay="44094"/>
                            </p:stCondLst>
                            <p:childTnLst>
                              <p:par>
                                <p:cTn id="13" presetID="1"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par>
                          <p:cTn id="15" fill="hold">
                            <p:stCondLst>
                              <p:cond delay="44094"/>
                            </p:stCondLst>
                            <p:childTnLst>
                              <p:par>
                                <p:cTn id="16" presetID="1" presetClass="mediacall" presetSubtype="0" fill="hold" nodeType="afterEffect">
                                  <p:stCondLst>
                                    <p:cond delay="0"/>
                                  </p:stCondLst>
                                  <p:childTnLst>
                                    <p:cmd type="call" cmd="playFrom(0.0)">
                                      <p:cBhvr>
                                        <p:cTn id="17" dur="2215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8" fill="hold" display="0">
                  <p:stCondLst>
                    <p:cond delay="indefinite"/>
                  </p:stCondLst>
                  <p:endCondLst>
                    <p:cond evt="onStopAudio" delay="0">
                      <p:tgtEl>
                        <p:sldTgt/>
                      </p:tgtEl>
                    </p:cond>
                  </p:endCondLst>
                </p:cTn>
                <p:tgtEl>
                  <p:spTgt spid="31"/>
                </p:tgtEl>
              </p:cMediaNode>
            </p:audio>
            <p:audio>
              <p:cMediaNode vol="80000" showWhenStopped="0">
                <p:cTn id="19" fill="hold" display="0">
                  <p:stCondLst>
                    <p:cond delay="indefinite"/>
                  </p:stCondLst>
                  <p:endCondLst>
                    <p:cond evt="onStopAudio" delay="0">
                      <p:tgtEl>
                        <p:sldTgt/>
                      </p:tgtEl>
                    </p:cond>
                  </p:endCondLst>
                </p:cTn>
                <p:tgtEl>
                  <p:spTgt spid="32"/>
                </p:tgtEl>
              </p:cMediaNode>
            </p:audio>
          </p:childTnLst>
        </p:cTn>
      </p:par>
    </p:tnLst>
    <p:bldLst>
      <p:bldP spid="25" grpId="0" animBg="1"/>
      <p:bldP spid="26"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457200"/>
            <a:ext cx="8686800" cy="714375"/>
          </a:xfrm>
        </p:spPr>
        <p:txBody>
          <a:bodyPr/>
          <a:lstStyle/>
          <a:p>
            <a:r>
              <a:rPr lang="en-US" sz="3200" dirty="0"/>
              <a:t>N-Doping – Top-view Raman Spectroscopy</a:t>
            </a:r>
          </a:p>
        </p:txBody>
      </p:sp>
      <p:sp>
        <p:nvSpPr>
          <p:cNvPr id="4" name="Slide Number Placeholder 3"/>
          <p:cNvSpPr>
            <a:spLocks noGrp="1"/>
          </p:cNvSpPr>
          <p:nvPr>
            <p:ph type="sldNum" sz="quarter" idx="11"/>
          </p:nvPr>
        </p:nvSpPr>
        <p:spPr/>
        <p:txBody>
          <a:bodyPr/>
          <a:lstStyle/>
          <a:p>
            <a:pPr>
              <a:defRPr/>
            </a:pPr>
            <a:fld id="{9B9C4187-1E6B-41F5-90A8-49D3FC15410B}" type="slidenum">
              <a:rPr lang="en-US" smtClean="0"/>
              <a:pPr>
                <a:defRPr/>
              </a:pPr>
              <a:t>3</a:t>
            </a:fld>
            <a:endParaRPr lang="en-US"/>
          </a:p>
        </p:txBody>
      </p:sp>
      <p:sp>
        <p:nvSpPr>
          <p:cNvPr id="2" name="Content Placeholder 1"/>
          <p:cNvSpPr>
            <a:spLocks noGrp="1"/>
          </p:cNvSpPr>
          <p:nvPr>
            <p:ph idx="1"/>
          </p:nvPr>
        </p:nvSpPr>
        <p:spPr>
          <a:xfrm>
            <a:off x="339692" y="5132394"/>
            <a:ext cx="8229600" cy="830997"/>
          </a:xfrm>
        </p:spPr>
        <p:txBody>
          <a:bodyPr/>
          <a:lstStyle/>
          <a:p>
            <a:r>
              <a:rPr lang="en-US" sz="1800" dirty="0"/>
              <a:t>Longitudinal phonon-plasmon coupled modes (LPP+) and surface-plasmon-coupled modes (SO) shift as free carrier concentration increases </a:t>
            </a:r>
          </a:p>
        </p:txBody>
      </p:sp>
      <p:pic>
        <p:nvPicPr>
          <p:cNvPr id="39" name="Picture 38"/>
          <p:cNvPicPr>
            <a:picLocks noChangeAspect="1"/>
          </p:cNvPicPr>
          <p:nvPr/>
        </p:nvPicPr>
        <p:blipFill rotWithShape="1">
          <a:blip r:embed="rId6">
            <a:extLst>
              <a:ext uri="{28A0092B-C50C-407E-A947-70E740481C1C}">
                <a14:useLocalDpi xmlns:a14="http://schemas.microsoft.com/office/drawing/2010/main" val="0"/>
              </a:ext>
            </a:extLst>
          </a:blip>
          <a:srcRect t="46994"/>
          <a:stretch/>
        </p:blipFill>
        <p:spPr bwMode="auto">
          <a:xfrm>
            <a:off x="615894" y="1270820"/>
            <a:ext cx="2889306" cy="3120024"/>
          </a:xfrm>
          <a:prstGeom prst="rect">
            <a:avLst/>
          </a:prstGeom>
          <a:noFill/>
          <a:ln>
            <a:noFill/>
          </a:ln>
        </p:spPr>
      </p:pic>
      <p:sp>
        <p:nvSpPr>
          <p:cNvPr id="43" name="TextBox 42"/>
          <p:cNvSpPr txBox="1"/>
          <p:nvPr/>
        </p:nvSpPr>
        <p:spPr>
          <a:xfrm>
            <a:off x="3594673" y="3651718"/>
            <a:ext cx="1507414" cy="646331"/>
          </a:xfrm>
          <a:prstGeom prst="rect">
            <a:avLst/>
          </a:prstGeom>
          <a:noFill/>
        </p:spPr>
        <p:txBody>
          <a:bodyPr wrap="square" rtlCol="0">
            <a:spAutoFit/>
          </a:bodyPr>
          <a:lstStyle/>
          <a:p>
            <a:r>
              <a:rPr lang="en-US" sz="1200" dirty="0"/>
              <a:t>L. Robins, et al., J. Appl. Phys. </a:t>
            </a:r>
            <a:r>
              <a:rPr lang="en-US" sz="1200" b="1" dirty="0"/>
              <a:t>120</a:t>
            </a:r>
            <a:r>
              <a:rPr lang="en-US" sz="1200" dirty="0"/>
              <a:t> (2016) 124313.</a:t>
            </a:r>
          </a:p>
        </p:txBody>
      </p:sp>
      <p:sp>
        <p:nvSpPr>
          <p:cNvPr id="7" name="TextBox 6"/>
          <p:cNvSpPr txBox="1"/>
          <p:nvPr/>
        </p:nvSpPr>
        <p:spPr>
          <a:xfrm>
            <a:off x="5333999" y="3443831"/>
            <a:ext cx="2935873" cy="830997"/>
          </a:xfrm>
          <a:prstGeom prst="rect">
            <a:avLst/>
          </a:prstGeom>
          <a:noFill/>
        </p:spPr>
        <p:txBody>
          <a:bodyPr wrap="square" rtlCol="0">
            <a:spAutoFit/>
          </a:bodyPr>
          <a:lstStyle/>
          <a:p>
            <a:r>
              <a:rPr lang="en-US" sz="1600" dirty="0"/>
              <a:t>Backscatter geometry; </a:t>
            </a:r>
          </a:p>
          <a:p>
            <a:r>
              <a:rPr lang="en-US" sz="1600" dirty="0"/>
              <a:t>Beams independently polarized </a:t>
            </a:r>
            <a:r>
              <a:rPr lang="en-US" sz="1600" i="1" dirty="0"/>
              <a:t>p</a:t>
            </a:r>
            <a:r>
              <a:rPr lang="en-US" sz="1600" dirty="0"/>
              <a:t> or </a:t>
            </a:r>
            <a:r>
              <a:rPr lang="en-US" sz="1600" i="1" dirty="0"/>
              <a:t>s</a:t>
            </a:r>
          </a:p>
        </p:txBody>
      </p:sp>
      <p:sp>
        <p:nvSpPr>
          <p:cNvPr id="3" name="Rectangle 2"/>
          <p:cNvSpPr/>
          <p:nvPr/>
        </p:nvSpPr>
        <p:spPr>
          <a:xfrm>
            <a:off x="5035826" y="3087756"/>
            <a:ext cx="649356" cy="132522"/>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5115339" y="2902225"/>
            <a:ext cx="0" cy="185531"/>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201478" y="2902225"/>
            <a:ext cx="0" cy="185531"/>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314122" y="2902225"/>
            <a:ext cx="0" cy="185531"/>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400260" y="2908851"/>
            <a:ext cx="0" cy="185531"/>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486399" y="2908851"/>
            <a:ext cx="0" cy="185531"/>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599043" y="2908851"/>
            <a:ext cx="0" cy="185531"/>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3900000">
            <a:off x="5976731" y="1895060"/>
            <a:ext cx="0" cy="1351721"/>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4664764" y="3233531"/>
            <a:ext cx="1338470" cy="1325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p:cNvCxnSpPr/>
          <p:nvPr/>
        </p:nvCxnSpPr>
        <p:spPr>
          <a:xfrm>
            <a:off x="5380383" y="1656522"/>
            <a:ext cx="0" cy="96740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6" name="Arc 25"/>
          <p:cNvSpPr/>
          <p:nvPr/>
        </p:nvSpPr>
        <p:spPr>
          <a:xfrm>
            <a:off x="5102087" y="1815548"/>
            <a:ext cx="874643" cy="1020417"/>
          </a:xfrm>
          <a:prstGeom prst="arc">
            <a:avLst/>
          </a:prstGeom>
          <a:ln>
            <a:solidFill>
              <a:schemeClr val="bg2">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TextBox 26"/>
          <p:cNvSpPr txBox="1"/>
          <p:nvPr/>
        </p:nvSpPr>
        <p:spPr>
          <a:xfrm>
            <a:off x="5870713" y="1550504"/>
            <a:ext cx="526106" cy="369332"/>
          </a:xfrm>
          <a:prstGeom prst="rect">
            <a:avLst/>
          </a:prstGeom>
          <a:noFill/>
        </p:spPr>
        <p:txBody>
          <a:bodyPr wrap="none" rtlCol="0">
            <a:spAutoFit/>
          </a:bodyPr>
          <a:lstStyle/>
          <a:p>
            <a:r>
              <a:rPr lang="en-US" dirty="0"/>
              <a:t>65º</a:t>
            </a:r>
          </a:p>
        </p:txBody>
      </p:sp>
      <p:cxnSp>
        <p:nvCxnSpPr>
          <p:cNvPr id="30" name="Straight Arrow Connector 29"/>
          <p:cNvCxnSpPr/>
          <p:nvPr/>
        </p:nvCxnSpPr>
        <p:spPr>
          <a:xfrm rot="3900000">
            <a:off x="6089375" y="1901687"/>
            <a:ext cx="0" cy="1351721"/>
          </a:xfrm>
          <a:prstGeom prst="straightConnector1">
            <a:avLst/>
          </a:prstGeom>
          <a:ln w="28575">
            <a:solidFill>
              <a:srgbClr val="7E000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rot="8700000">
            <a:off x="6679936" y="2061192"/>
            <a:ext cx="214223" cy="3023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Arrow Connector 31"/>
          <p:cNvCxnSpPr/>
          <p:nvPr/>
        </p:nvCxnSpPr>
        <p:spPr>
          <a:xfrm flipH="1">
            <a:off x="6859619" y="1873679"/>
            <a:ext cx="534942" cy="249448"/>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H="1" flipV="1">
            <a:off x="6819863" y="2272628"/>
            <a:ext cx="276262" cy="499147"/>
          </a:xfrm>
          <a:prstGeom prst="straightConnector1">
            <a:avLst/>
          </a:prstGeom>
          <a:ln w="28575">
            <a:solidFill>
              <a:srgbClr val="7E000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7105650" y="2686050"/>
            <a:ext cx="1638300" cy="738664"/>
          </a:xfrm>
          <a:prstGeom prst="rect">
            <a:avLst/>
          </a:prstGeom>
          <a:noFill/>
        </p:spPr>
        <p:txBody>
          <a:bodyPr wrap="square" rtlCol="0">
            <a:spAutoFit/>
          </a:bodyPr>
          <a:lstStyle/>
          <a:p>
            <a:r>
              <a:rPr lang="en-US" sz="1400" dirty="0"/>
              <a:t>Spectrometer and CCD array detector</a:t>
            </a:r>
          </a:p>
        </p:txBody>
      </p:sp>
      <p:sp>
        <p:nvSpPr>
          <p:cNvPr id="37" name="Freeform 36"/>
          <p:cNvSpPr>
            <a:spLocks noChangeAspect="1"/>
          </p:cNvSpPr>
          <p:nvPr/>
        </p:nvSpPr>
        <p:spPr>
          <a:xfrm>
            <a:off x="5724526" y="2438400"/>
            <a:ext cx="388387" cy="352425"/>
          </a:xfrm>
          <a:custGeom>
            <a:avLst/>
            <a:gdLst>
              <a:gd name="connsiteX0" fmla="*/ 0 w 542925"/>
              <a:gd name="connsiteY0" fmla="*/ 276225 h 495300"/>
              <a:gd name="connsiteX1" fmla="*/ 95250 w 542925"/>
              <a:gd name="connsiteY1" fmla="*/ 476250 h 495300"/>
              <a:gd name="connsiteX2" fmla="*/ 266700 w 542925"/>
              <a:gd name="connsiteY2" fmla="*/ 495300 h 495300"/>
              <a:gd name="connsiteX3" fmla="*/ 542925 w 542925"/>
              <a:gd name="connsiteY3" fmla="*/ 400050 h 495300"/>
              <a:gd name="connsiteX4" fmla="*/ 323850 w 542925"/>
              <a:gd name="connsiteY4" fmla="*/ 0 h 495300"/>
              <a:gd name="connsiteX5" fmla="*/ 19050 w 542925"/>
              <a:gd name="connsiteY5" fmla="*/ 142875 h 495300"/>
              <a:gd name="connsiteX6" fmla="*/ 0 w 542925"/>
              <a:gd name="connsiteY6" fmla="*/ 276225 h 495300"/>
              <a:gd name="connsiteX0" fmla="*/ 0 w 542925"/>
              <a:gd name="connsiteY0" fmla="*/ 276225 h 495300"/>
              <a:gd name="connsiteX1" fmla="*/ 95250 w 542925"/>
              <a:gd name="connsiteY1" fmla="*/ 476250 h 495300"/>
              <a:gd name="connsiteX2" fmla="*/ 266700 w 542925"/>
              <a:gd name="connsiteY2" fmla="*/ 495300 h 495300"/>
              <a:gd name="connsiteX3" fmla="*/ 542925 w 542925"/>
              <a:gd name="connsiteY3" fmla="*/ 400050 h 495300"/>
              <a:gd name="connsiteX4" fmla="*/ 323850 w 542925"/>
              <a:gd name="connsiteY4" fmla="*/ 0 h 495300"/>
              <a:gd name="connsiteX5" fmla="*/ 180974 w 542925"/>
              <a:gd name="connsiteY5" fmla="*/ 79248 h 495300"/>
              <a:gd name="connsiteX6" fmla="*/ 19050 w 542925"/>
              <a:gd name="connsiteY6" fmla="*/ 142875 h 495300"/>
              <a:gd name="connsiteX7" fmla="*/ 0 w 542925"/>
              <a:gd name="connsiteY7" fmla="*/ 276225 h 495300"/>
              <a:gd name="connsiteX0" fmla="*/ 0 w 542925"/>
              <a:gd name="connsiteY0" fmla="*/ 266319 h 485394"/>
              <a:gd name="connsiteX1" fmla="*/ 95250 w 542925"/>
              <a:gd name="connsiteY1" fmla="*/ 466344 h 485394"/>
              <a:gd name="connsiteX2" fmla="*/ 266700 w 542925"/>
              <a:gd name="connsiteY2" fmla="*/ 485394 h 485394"/>
              <a:gd name="connsiteX3" fmla="*/ 542925 w 542925"/>
              <a:gd name="connsiteY3" fmla="*/ 390144 h 485394"/>
              <a:gd name="connsiteX4" fmla="*/ 333904 w 542925"/>
              <a:gd name="connsiteY4" fmla="*/ 0 h 485394"/>
              <a:gd name="connsiteX5" fmla="*/ 180974 w 542925"/>
              <a:gd name="connsiteY5" fmla="*/ 69342 h 485394"/>
              <a:gd name="connsiteX6" fmla="*/ 19050 w 542925"/>
              <a:gd name="connsiteY6" fmla="*/ 132969 h 485394"/>
              <a:gd name="connsiteX7" fmla="*/ 0 w 542925"/>
              <a:gd name="connsiteY7" fmla="*/ 266319 h 485394"/>
              <a:gd name="connsiteX0" fmla="*/ 0 w 542925"/>
              <a:gd name="connsiteY0" fmla="*/ 266319 h 485394"/>
              <a:gd name="connsiteX1" fmla="*/ 95250 w 542925"/>
              <a:gd name="connsiteY1" fmla="*/ 466344 h 485394"/>
              <a:gd name="connsiteX2" fmla="*/ 266700 w 542925"/>
              <a:gd name="connsiteY2" fmla="*/ 485394 h 485394"/>
              <a:gd name="connsiteX3" fmla="*/ 542925 w 542925"/>
              <a:gd name="connsiteY3" fmla="*/ 390144 h 485394"/>
              <a:gd name="connsiteX4" fmla="*/ 333904 w 542925"/>
              <a:gd name="connsiteY4" fmla="*/ 0 h 485394"/>
              <a:gd name="connsiteX5" fmla="*/ 180974 w 542925"/>
              <a:gd name="connsiteY5" fmla="*/ 69342 h 485394"/>
              <a:gd name="connsiteX6" fmla="*/ 39158 w 542925"/>
              <a:gd name="connsiteY6" fmla="*/ 172593 h 485394"/>
              <a:gd name="connsiteX7" fmla="*/ 0 w 542925"/>
              <a:gd name="connsiteY7" fmla="*/ 266319 h 485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2925" h="485394">
                <a:moveTo>
                  <a:pt x="0" y="266319"/>
                </a:moveTo>
                <a:lnTo>
                  <a:pt x="95250" y="466344"/>
                </a:lnTo>
                <a:lnTo>
                  <a:pt x="266700" y="485394"/>
                </a:lnTo>
                <a:lnTo>
                  <a:pt x="542925" y="390144"/>
                </a:lnTo>
                <a:lnTo>
                  <a:pt x="333904" y="0"/>
                </a:lnTo>
                <a:cubicBezTo>
                  <a:pt x="282927" y="26416"/>
                  <a:pt x="231951" y="42926"/>
                  <a:pt x="180974" y="69342"/>
                </a:cubicBezTo>
                <a:lnTo>
                  <a:pt x="39158" y="172593"/>
                </a:lnTo>
                <a:lnTo>
                  <a:pt x="0" y="266319"/>
                </a:ln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7439025" y="1457325"/>
            <a:ext cx="1028700" cy="738664"/>
          </a:xfrm>
          <a:prstGeom prst="rect">
            <a:avLst/>
          </a:prstGeom>
          <a:noFill/>
        </p:spPr>
        <p:txBody>
          <a:bodyPr wrap="square" rtlCol="0">
            <a:spAutoFit/>
          </a:bodyPr>
          <a:lstStyle/>
          <a:p>
            <a:r>
              <a:rPr lang="en-US" sz="1400" dirty="0" err="1"/>
              <a:t>HeNe</a:t>
            </a:r>
            <a:r>
              <a:rPr lang="en-US" sz="1400" dirty="0"/>
              <a:t> 632.8 nm,</a:t>
            </a:r>
          </a:p>
          <a:p>
            <a:r>
              <a:rPr lang="en-US" sz="1400" dirty="0"/>
              <a:t>21 </a:t>
            </a:r>
            <a:r>
              <a:rPr lang="en-US" sz="1400" dirty="0" err="1"/>
              <a:t>mW</a:t>
            </a:r>
            <a:endParaRPr lang="en-US" sz="1400" dirty="0"/>
          </a:p>
        </p:txBody>
      </p:sp>
      <p:grpSp>
        <p:nvGrpSpPr>
          <p:cNvPr id="29" name="Group 28"/>
          <p:cNvGrpSpPr/>
          <p:nvPr/>
        </p:nvGrpSpPr>
        <p:grpSpPr>
          <a:xfrm>
            <a:off x="6179518" y="2396990"/>
            <a:ext cx="172122" cy="172122"/>
            <a:chOff x="7863840" y="3270325"/>
            <a:chExt cx="172122" cy="172122"/>
          </a:xfrm>
        </p:grpSpPr>
        <p:sp>
          <p:nvSpPr>
            <p:cNvPr id="31" name="Oval 30"/>
            <p:cNvSpPr/>
            <p:nvPr/>
          </p:nvSpPr>
          <p:spPr>
            <a:xfrm>
              <a:off x="7863840" y="3270325"/>
              <a:ext cx="172122" cy="17212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7917628" y="3334871"/>
              <a:ext cx="64546" cy="6454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p:cNvSpPr txBox="1"/>
          <p:nvPr/>
        </p:nvSpPr>
        <p:spPr>
          <a:xfrm>
            <a:off x="6120532" y="2499218"/>
            <a:ext cx="300082" cy="369332"/>
          </a:xfrm>
          <a:prstGeom prst="rect">
            <a:avLst/>
          </a:prstGeom>
          <a:noFill/>
        </p:spPr>
        <p:txBody>
          <a:bodyPr wrap="none" rtlCol="0">
            <a:spAutoFit/>
          </a:bodyPr>
          <a:lstStyle/>
          <a:p>
            <a:r>
              <a:rPr lang="en-US" i="1" dirty="0"/>
              <a:t>s</a:t>
            </a:r>
          </a:p>
        </p:txBody>
      </p:sp>
      <p:cxnSp>
        <p:nvCxnSpPr>
          <p:cNvPr id="17" name="Straight Arrow Connector 16"/>
          <p:cNvCxnSpPr/>
          <p:nvPr/>
        </p:nvCxnSpPr>
        <p:spPr>
          <a:xfrm>
            <a:off x="6357227" y="2111252"/>
            <a:ext cx="243486" cy="491485"/>
          </a:xfrm>
          <a:prstGeom prst="straightConnector1">
            <a:avLst/>
          </a:prstGeom>
          <a:ln w="190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6475561" y="2464976"/>
            <a:ext cx="390408" cy="369332"/>
          </a:xfrm>
          <a:prstGeom prst="rect">
            <a:avLst/>
          </a:prstGeom>
          <a:noFill/>
        </p:spPr>
        <p:txBody>
          <a:bodyPr wrap="square" rtlCol="0">
            <a:spAutoFit/>
          </a:bodyPr>
          <a:lstStyle/>
          <a:p>
            <a:r>
              <a:rPr lang="en-US" i="1" dirty="0"/>
              <a:t>p</a:t>
            </a:r>
          </a:p>
        </p:txBody>
      </p:sp>
      <p:pic>
        <p:nvPicPr>
          <p:cNvPr id="9" name="Slide3a">
            <a:hlinkClick r:id="" action="ppaction://media"/>
            <a:extLst>
              <a:ext uri="{FF2B5EF4-FFF2-40B4-BE49-F238E27FC236}">
                <a16:creationId xmlns:a16="http://schemas.microsoft.com/office/drawing/2014/main" id="{B013E8E0-14A7-4395-BE1F-DA9600F9C006}"/>
              </a:ext>
            </a:extLst>
          </p:cNvPr>
          <p:cNvPicPr>
            <a:picLocks noChangeAspect="1"/>
          </p:cNvPicPr>
          <p:nvPr>
            <a:audioFile r:link="rId1"/>
            <p:extLst>
              <p:ext uri="{DAA4B4D4-6D71-4841-9C94-3DE7FCFB9230}">
                <p14:media xmlns:p14="http://schemas.microsoft.com/office/powerpoint/2010/main" r:embed="rId2">
                  <p14:trim st="324" end="6342.2176"/>
                </p14:media>
              </p:ext>
            </p:extLst>
          </p:nvPr>
        </p:nvPicPr>
        <p:blipFill>
          <a:blip r:embed="rId7"/>
          <a:stretch>
            <a:fillRect/>
          </a:stretch>
        </p:blipFill>
        <p:spPr>
          <a:xfrm>
            <a:off x="4417051" y="2565348"/>
            <a:ext cx="406400" cy="406400"/>
          </a:xfrm>
          <a:prstGeom prst="rect">
            <a:avLst/>
          </a:prstGeom>
        </p:spPr>
      </p:pic>
      <p:pic>
        <p:nvPicPr>
          <p:cNvPr id="19" name="Slide3b">
            <a:hlinkClick r:id="" action="ppaction://media"/>
            <a:extLst>
              <a:ext uri="{FF2B5EF4-FFF2-40B4-BE49-F238E27FC236}">
                <a16:creationId xmlns:a16="http://schemas.microsoft.com/office/drawing/2014/main" id="{0BAAAB7C-8C14-4DBD-AF1E-13C1EFFE3B15}"/>
              </a:ext>
            </a:extLst>
          </p:cNvPr>
          <p:cNvPicPr>
            <a:picLocks noChangeAspect="1"/>
          </p:cNvPicPr>
          <p:nvPr>
            <a:audioFile r:link="rId1"/>
            <p:extLst>
              <p:ext uri="{DAA4B4D4-6D71-4841-9C94-3DE7FCFB9230}">
                <p14:media xmlns:p14="http://schemas.microsoft.com/office/powerpoint/2010/main" r:embed="rId3">
                  <p14:trim st="870"/>
                </p14:media>
              </p:ext>
            </p:extLst>
          </p:nvPr>
        </p:nvPicPr>
        <p:blipFill>
          <a:blip r:embed="rId7"/>
          <a:stretch>
            <a:fillRect/>
          </a:stretch>
        </p:blipFill>
        <p:spPr>
          <a:xfrm>
            <a:off x="4418513" y="4272886"/>
            <a:ext cx="406400" cy="406400"/>
          </a:xfrm>
          <a:prstGeom prst="rect">
            <a:avLst/>
          </a:prstGeom>
        </p:spPr>
      </p:pic>
    </p:spTree>
    <p:extLst>
      <p:ext uri="{BB962C8B-B14F-4D97-AF65-F5344CB8AC3E}">
        <p14:creationId xmlns:p14="http://schemas.microsoft.com/office/powerpoint/2010/main" val="2524317138"/>
      </p:ext>
    </p:extLst>
  </p:cSld>
  <p:clrMapOvr>
    <a:masterClrMapping/>
  </p:clrMapOvr>
  <mc:AlternateContent xmlns:mc="http://schemas.openxmlformats.org/markup-compatibility/2006" xmlns:p14="http://schemas.microsoft.com/office/powerpoint/2010/main">
    <mc:Choice Requires="p14">
      <p:transition spd="slow" p14:dur="2000" advClick="0" advTm="55000"/>
    </mc:Choice>
    <mc:Fallback xmlns="">
      <p:transition spd="slow" advClick="0" advTm="5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268" fill="hold"/>
                                        <p:tgtEl>
                                          <p:spTgt spid="9"/>
                                        </p:tgtEl>
                                      </p:cBhvr>
                                    </p:cmd>
                                  </p:childTnLst>
                                </p:cTn>
                              </p:par>
                            </p:childTnLst>
                          </p:cTn>
                        </p:par>
                        <p:par>
                          <p:cTn id="7" fill="hold">
                            <p:stCondLst>
                              <p:cond delay="27268"/>
                            </p:stCondLst>
                            <p:childTnLst>
                              <p:par>
                                <p:cTn id="8" presetID="1" presetClass="mediacall" presetSubtype="0" fill="hold" nodeType="afterEffect">
                                  <p:stCondLst>
                                    <p:cond delay="0"/>
                                  </p:stCondLst>
                                  <p:childTnLst>
                                    <p:cmd type="call" cmd="playFrom(0.0)">
                                      <p:cBhvr>
                                        <p:cTn id="9" dur="3571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9"/>
                </p:tgtEl>
              </p:cMediaNode>
            </p:audio>
            <p:audio>
              <p:cMediaNode vol="80000" showWhenStopped="0">
                <p:cTn id="11" fill="hold" display="0">
                  <p:stCondLst>
                    <p:cond delay="indefinite"/>
                  </p:stCondLst>
                  <p:endCondLst>
                    <p:cond evt="onStopAudio" delay="0">
                      <p:tgtEl>
                        <p:sldTgt/>
                      </p:tgtEl>
                    </p:cond>
                  </p:endCondLst>
                </p:cTn>
                <p:tgtEl>
                  <p:spTgt spid="1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579922" cy="714375"/>
          </a:xfrm>
        </p:spPr>
        <p:txBody>
          <a:bodyPr/>
          <a:lstStyle/>
          <a:p>
            <a:r>
              <a:rPr lang="en-US" sz="3200" dirty="0"/>
              <a:t>Raman Intensity Model</a:t>
            </a:r>
          </a:p>
        </p:txBody>
      </p:sp>
      <p:sp>
        <p:nvSpPr>
          <p:cNvPr id="3" name="Slide Number Placeholder 2"/>
          <p:cNvSpPr>
            <a:spLocks noGrp="1"/>
          </p:cNvSpPr>
          <p:nvPr>
            <p:ph type="sldNum" sz="quarter" idx="11"/>
          </p:nvPr>
        </p:nvSpPr>
        <p:spPr/>
        <p:txBody>
          <a:bodyPr/>
          <a:lstStyle/>
          <a:p>
            <a:pPr>
              <a:defRPr/>
            </a:pPr>
            <a:fld id="{9B9C4187-1E6B-41F5-90A8-49D3FC15410B}" type="slidenum">
              <a:rPr lang="en-US" smtClean="0"/>
              <a:pPr>
                <a:defRPr/>
              </a:pPr>
              <a:t>4</a:t>
            </a:fld>
            <a:endParaRPr lang="en-US"/>
          </a:p>
        </p:txBody>
      </p:sp>
      <p:sp>
        <p:nvSpPr>
          <p:cNvPr id="5" name="Text Box 4"/>
          <p:cNvSpPr txBox="1">
            <a:spLocks noChangeArrowheads="1"/>
          </p:cNvSpPr>
          <p:nvPr/>
        </p:nvSpPr>
        <p:spPr bwMode="auto">
          <a:xfrm>
            <a:off x="0" y="0"/>
            <a:ext cx="9144000" cy="36933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lgn="ctr">
              <a:defRPr/>
            </a:pPr>
            <a:endParaRPr lang="en-US" kern="0" dirty="0">
              <a:solidFill>
                <a:srgbClr val="0070C0"/>
              </a:solidFill>
              <a:sym typeface="Symbol"/>
            </a:endParaRPr>
          </a:p>
        </p:txBody>
      </p:sp>
      <p:sp>
        <p:nvSpPr>
          <p:cNvPr id="6" name="Rectangle 5"/>
          <p:cNvSpPr/>
          <p:nvPr/>
        </p:nvSpPr>
        <p:spPr>
          <a:xfrm>
            <a:off x="1737360" y="1219200"/>
            <a:ext cx="92964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p:cNvGrpSpPr/>
          <p:nvPr/>
        </p:nvGrpSpPr>
        <p:grpSpPr>
          <a:xfrm>
            <a:off x="459280" y="5141372"/>
            <a:ext cx="4112720" cy="837069"/>
            <a:chOff x="232026" y="3458357"/>
            <a:chExt cx="4112720" cy="837069"/>
          </a:xfrm>
        </p:grpSpPr>
        <p:sp>
          <p:nvSpPr>
            <p:cNvPr id="10" name="TextBox 9"/>
            <p:cNvSpPr txBox="1"/>
            <p:nvPr/>
          </p:nvSpPr>
          <p:spPr>
            <a:xfrm>
              <a:off x="232026" y="3582664"/>
              <a:ext cx="2605553" cy="400110"/>
            </a:xfrm>
            <a:prstGeom prst="rect">
              <a:avLst/>
            </a:prstGeom>
            <a:noFill/>
            <a:ln>
              <a:noFill/>
            </a:ln>
          </p:spPr>
          <p:txBody>
            <a:bodyPr wrap="square" rtlCol="0">
              <a:spAutoFit/>
            </a:bodyPr>
            <a:lstStyle/>
            <a:p>
              <a:r>
                <a:rPr lang="en-US" sz="2000" dirty="0">
                  <a:latin typeface="Calibri" pitchFamily="34" charset="0"/>
                  <a:cs typeface="Calibri" pitchFamily="34" charset="0"/>
                </a:rPr>
                <a:t>Plasma frequency (</a:t>
              </a:r>
              <a:r>
                <a:rPr lang="en-US" sz="2000" i="1" dirty="0">
                  <a:latin typeface="Calibri" pitchFamily="34" charset="0"/>
                  <a:cs typeface="Calibri" pitchFamily="34" charset="0"/>
                  <a:sym typeface="Symbol"/>
                </a:rPr>
                <a:t></a:t>
              </a:r>
              <a:r>
                <a:rPr lang="en-US" sz="2000" baseline="-25000" dirty="0">
                  <a:latin typeface="Calibri" pitchFamily="34" charset="0"/>
                  <a:cs typeface="Calibri" pitchFamily="34" charset="0"/>
                  <a:sym typeface="Symbol"/>
                </a:rPr>
                <a:t>P</a:t>
              </a:r>
              <a:r>
                <a:rPr lang="en-US" sz="2000" dirty="0">
                  <a:latin typeface="Calibri" pitchFamily="34" charset="0"/>
                  <a:cs typeface="Calibri" pitchFamily="34" charset="0"/>
                </a:rPr>
                <a:t>)</a:t>
              </a:r>
            </a:p>
          </p:txBody>
        </p:sp>
        <p:pic>
          <p:nvPicPr>
            <p:cNvPr id="11"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35232" y="3458357"/>
              <a:ext cx="1509514" cy="837069"/>
            </a:xfrm>
            <a:prstGeom prst="rect">
              <a:avLst/>
            </a:prstGeom>
            <a:noFill/>
            <a:ln w="9525">
              <a:solidFill>
                <a:srgbClr val="007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 name="TextBox 8"/>
          <p:cNvSpPr txBox="1"/>
          <p:nvPr/>
        </p:nvSpPr>
        <p:spPr>
          <a:xfrm>
            <a:off x="4747161" y="5205963"/>
            <a:ext cx="4087250" cy="707886"/>
          </a:xfrm>
          <a:prstGeom prst="rect">
            <a:avLst/>
          </a:prstGeom>
          <a:noFill/>
        </p:spPr>
        <p:txBody>
          <a:bodyPr wrap="square" rtlCol="0">
            <a:spAutoFit/>
          </a:bodyPr>
          <a:lstStyle/>
          <a:p>
            <a:r>
              <a:rPr lang="en-US" sz="2000" dirty="0">
                <a:latin typeface="Calibri" pitchFamily="34" charset="0"/>
                <a:cs typeface="Calibri" pitchFamily="34" charset="0"/>
              </a:rPr>
              <a:t>where </a:t>
            </a:r>
            <a:r>
              <a:rPr lang="en-US" sz="2000" i="1" dirty="0">
                <a:latin typeface="Times New Roman" panose="02020603050405020304" pitchFamily="18" charset="0"/>
                <a:cs typeface="Times New Roman" panose="02020603050405020304" pitchFamily="18" charset="0"/>
              </a:rPr>
              <a:t>n</a:t>
            </a:r>
            <a:r>
              <a:rPr lang="en-US" sz="2000" dirty="0">
                <a:latin typeface="Calibri" pitchFamily="34" charset="0"/>
                <a:cs typeface="Calibri" pitchFamily="34" charset="0"/>
              </a:rPr>
              <a:t> = free carrier concentration,</a:t>
            </a:r>
          </a:p>
          <a:p>
            <a:pPr marL="457200"/>
            <a:r>
              <a:rPr lang="en-US" sz="2000" i="1" dirty="0">
                <a:latin typeface="Times New Roman" panose="02020603050405020304" pitchFamily="18" charset="0"/>
                <a:cs typeface="Times New Roman" panose="02020603050405020304" pitchFamily="18" charset="0"/>
              </a:rPr>
              <a:t>m</a:t>
            </a:r>
            <a:r>
              <a:rPr lang="en-US" sz="2000" dirty="0">
                <a:latin typeface="Calibri" pitchFamily="34" charset="0"/>
                <a:cs typeface="Calibri" pitchFamily="34" charset="0"/>
              </a:rPr>
              <a:t>* = free carrier effective mass </a:t>
            </a:r>
          </a:p>
        </p:txBody>
      </p:sp>
      <p:pic>
        <p:nvPicPr>
          <p:cNvPr id="13"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65926" y="1928070"/>
            <a:ext cx="5486400" cy="793512"/>
          </a:xfrm>
          <a:prstGeom prst="rect">
            <a:avLst/>
          </a:prstGeom>
          <a:noFill/>
          <a:ln w="9525">
            <a:solidFill>
              <a:srgbClr val="007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748145" y="1143000"/>
            <a:ext cx="7252855" cy="707886"/>
          </a:xfrm>
          <a:prstGeom prst="rect">
            <a:avLst/>
          </a:prstGeom>
          <a:noFill/>
          <a:ln>
            <a:noFill/>
          </a:ln>
        </p:spPr>
        <p:txBody>
          <a:bodyPr wrap="square" rtlCol="0">
            <a:spAutoFit/>
          </a:bodyPr>
          <a:lstStyle/>
          <a:p>
            <a:r>
              <a:rPr lang="en-US" sz="2000" dirty="0">
                <a:latin typeface="Calibri" pitchFamily="34" charset="0"/>
                <a:cs typeface="Calibri" pitchFamily="34" charset="0"/>
              </a:rPr>
              <a:t>LPP peak frequencies are the solutions of </a:t>
            </a:r>
            <a:r>
              <a:rPr lang="en-US" sz="2000" i="1" dirty="0">
                <a:latin typeface="Calibri" pitchFamily="34" charset="0"/>
                <a:cs typeface="Calibri" pitchFamily="34" charset="0"/>
                <a:sym typeface="Symbol"/>
              </a:rPr>
              <a:t></a:t>
            </a:r>
            <a:r>
              <a:rPr lang="en-US" sz="2000" dirty="0">
                <a:latin typeface="Calibri" pitchFamily="34" charset="0"/>
                <a:cs typeface="Calibri" pitchFamily="34" charset="0"/>
                <a:sym typeface="Symbol"/>
              </a:rPr>
              <a:t>(</a:t>
            </a:r>
            <a:r>
              <a:rPr lang="en-US" sz="2000" i="1" dirty="0">
                <a:latin typeface="Calibri" pitchFamily="34" charset="0"/>
                <a:cs typeface="Calibri" pitchFamily="34" charset="0"/>
                <a:sym typeface="Symbol"/>
              </a:rPr>
              <a:t></a:t>
            </a:r>
            <a:r>
              <a:rPr lang="en-US" sz="2000" dirty="0">
                <a:latin typeface="Calibri" pitchFamily="34" charset="0"/>
                <a:cs typeface="Calibri" pitchFamily="34" charset="0"/>
                <a:sym typeface="Symbol"/>
              </a:rPr>
              <a:t>)0, for </a:t>
            </a:r>
          </a:p>
          <a:p>
            <a:r>
              <a:rPr lang="en-US" sz="2000" dirty="0">
                <a:latin typeface="Calibri" pitchFamily="34" charset="0"/>
                <a:cs typeface="Calibri" pitchFamily="34" charset="0"/>
              </a:rPr>
              <a:t>dielectric function </a:t>
            </a:r>
            <a:r>
              <a:rPr lang="en-US" sz="2000" i="1" dirty="0">
                <a:latin typeface="Calibri" pitchFamily="34" charset="0"/>
                <a:cs typeface="Calibri" pitchFamily="34" charset="0"/>
                <a:sym typeface="Symbol"/>
              </a:rPr>
              <a:t></a:t>
            </a:r>
            <a:r>
              <a:rPr lang="en-US" sz="2000" dirty="0">
                <a:latin typeface="Calibri" pitchFamily="34" charset="0"/>
                <a:cs typeface="Calibri" pitchFamily="34" charset="0"/>
                <a:sym typeface="Symbol"/>
              </a:rPr>
              <a:t>(</a:t>
            </a:r>
            <a:r>
              <a:rPr lang="en-US" sz="2000" i="1" dirty="0">
                <a:latin typeface="Calibri" pitchFamily="34" charset="0"/>
                <a:cs typeface="Calibri" pitchFamily="34" charset="0"/>
                <a:sym typeface="Symbol"/>
              </a:rPr>
              <a:t></a:t>
            </a:r>
            <a:r>
              <a:rPr lang="en-US" sz="2000" dirty="0">
                <a:latin typeface="Calibri" pitchFamily="34" charset="0"/>
                <a:cs typeface="Calibri" pitchFamily="34" charset="0"/>
                <a:sym typeface="Symbol"/>
              </a:rPr>
              <a:t>) </a:t>
            </a:r>
            <a:r>
              <a:rPr lang="en-US" sz="2000" dirty="0">
                <a:latin typeface="Calibri" pitchFamily="34" charset="0"/>
                <a:cs typeface="Calibri" pitchFamily="34" charset="0"/>
              </a:rPr>
              <a:t>with phonon and plasmon contributions:</a:t>
            </a:r>
          </a:p>
        </p:txBody>
      </p:sp>
      <p:sp>
        <p:nvSpPr>
          <p:cNvPr id="15" name="TextBox 14"/>
          <p:cNvSpPr txBox="1"/>
          <p:nvPr/>
        </p:nvSpPr>
        <p:spPr>
          <a:xfrm>
            <a:off x="600534" y="2815100"/>
            <a:ext cx="8086266" cy="707886"/>
          </a:xfrm>
          <a:prstGeom prst="rect">
            <a:avLst/>
          </a:prstGeom>
          <a:noFill/>
          <a:ln>
            <a:noFill/>
          </a:ln>
        </p:spPr>
        <p:txBody>
          <a:bodyPr wrap="square" rtlCol="0">
            <a:spAutoFit/>
          </a:bodyPr>
          <a:lstStyle/>
          <a:p>
            <a:pPr algn="ctr"/>
            <a:r>
              <a:rPr lang="en-US" sz="2000" i="1" dirty="0">
                <a:latin typeface="Calibri" pitchFamily="34" charset="0"/>
                <a:cs typeface="Calibri" pitchFamily="34" charset="0"/>
                <a:sym typeface="Symbol"/>
              </a:rPr>
              <a:t></a:t>
            </a:r>
            <a:r>
              <a:rPr lang="en-US" sz="2000" baseline="-25000" dirty="0">
                <a:latin typeface="Calibri" pitchFamily="34" charset="0"/>
                <a:cs typeface="Calibri" pitchFamily="34" charset="0"/>
                <a:sym typeface="Symbol"/>
              </a:rPr>
              <a:t>LO</a:t>
            </a:r>
            <a:r>
              <a:rPr lang="en-US" sz="2000" dirty="0">
                <a:latin typeface="Calibri" pitchFamily="34" charset="0"/>
                <a:cs typeface="Calibri" pitchFamily="34" charset="0"/>
                <a:sym typeface="Symbol"/>
              </a:rPr>
              <a:t> , </a:t>
            </a:r>
            <a:r>
              <a:rPr lang="en-US" sz="2000" i="1" dirty="0">
                <a:latin typeface="Calibri" pitchFamily="34" charset="0"/>
                <a:cs typeface="Calibri" pitchFamily="34" charset="0"/>
                <a:sym typeface="Symbol"/>
              </a:rPr>
              <a:t></a:t>
            </a:r>
            <a:r>
              <a:rPr lang="en-US" sz="2000" baseline="-25000" dirty="0">
                <a:latin typeface="Calibri" pitchFamily="34" charset="0"/>
                <a:cs typeface="Calibri" pitchFamily="34" charset="0"/>
                <a:sym typeface="Symbol"/>
              </a:rPr>
              <a:t>TO  </a:t>
            </a:r>
            <a:r>
              <a:rPr lang="en-US" sz="2000" dirty="0">
                <a:latin typeface="Calibri" pitchFamily="34" charset="0"/>
                <a:cs typeface="Calibri" pitchFamily="34" charset="0"/>
                <a:sym typeface="Symbol"/>
              </a:rPr>
              <a:t>: LO , TO phonon frequencies;  , </a:t>
            </a:r>
            <a:r>
              <a:rPr lang="en-US" sz="2000" i="1" dirty="0">
                <a:latin typeface="Calibri" pitchFamily="34" charset="0"/>
                <a:cs typeface="Calibri" pitchFamily="34" charset="0"/>
                <a:sym typeface="Symbol"/>
              </a:rPr>
              <a:t></a:t>
            </a:r>
            <a:r>
              <a:rPr lang="en-US" sz="2000" dirty="0">
                <a:latin typeface="Calibri" pitchFamily="34" charset="0"/>
                <a:cs typeface="Calibri" pitchFamily="34" charset="0"/>
                <a:sym typeface="Symbol"/>
              </a:rPr>
              <a:t>  : respective linewidths </a:t>
            </a:r>
          </a:p>
          <a:p>
            <a:pPr algn="ctr"/>
            <a:r>
              <a:rPr lang="en-US" sz="2000" i="1" dirty="0">
                <a:latin typeface="Calibri" pitchFamily="34" charset="0"/>
                <a:cs typeface="Calibri" pitchFamily="34" charset="0"/>
                <a:sym typeface="Symbol"/>
              </a:rPr>
              <a:t></a:t>
            </a:r>
            <a:r>
              <a:rPr lang="en-US" sz="2000" baseline="-25000" dirty="0">
                <a:latin typeface="Calibri" pitchFamily="34" charset="0"/>
                <a:cs typeface="Calibri" pitchFamily="34" charset="0"/>
                <a:sym typeface="Symbol"/>
              </a:rPr>
              <a:t></a:t>
            </a:r>
            <a:r>
              <a:rPr lang="en-US" sz="2000" dirty="0">
                <a:latin typeface="Calibri" pitchFamily="34" charset="0"/>
                <a:cs typeface="Calibri" pitchFamily="34" charset="0"/>
                <a:sym typeface="Symbol"/>
              </a:rPr>
              <a:t> : high-frequency dielectric constant</a:t>
            </a:r>
            <a:endParaRPr lang="en-US" sz="2000" dirty="0">
              <a:latin typeface="Calibri" pitchFamily="34" charset="0"/>
              <a:cs typeface="Calibri" pitchFamily="34" charset="0"/>
            </a:endParaRPr>
          </a:p>
        </p:txBody>
      </p:sp>
      <p:grpSp>
        <p:nvGrpSpPr>
          <p:cNvPr id="16" name="Group 15"/>
          <p:cNvGrpSpPr/>
          <p:nvPr/>
        </p:nvGrpSpPr>
        <p:grpSpPr>
          <a:xfrm>
            <a:off x="1317063" y="3680254"/>
            <a:ext cx="6115017" cy="1309660"/>
            <a:chOff x="1508760" y="5583113"/>
            <a:chExt cx="6115017" cy="1309660"/>
          </a:xfrm>
        </p:grpSpPr>
        <p:sp>
          <p:nvSpPr>
            <p:cNvPr id="17" name="TextBox 16"/>
            <p:cNvSpPr txBox="1"/>
            <p:nvPr/>
          </p:nvSpPr>
          <p:spPr>
            <a:xfrm>
              <a:off x="1688014" y="5583113"/>
              <a:ext cx="5935763" cy="400110"/>
            </a:xfrm>
            <a:prstGeom prst="rect">
              <a:avLst/>
            </a:prstGeom>
            <a:noFill/>
          </p:spPr>
          <p:txBody>
            <a:bodyPr wrap="square" rtlCol="0">
              <a:spAutoFit/>
            </a:bodyPr>
            <a:lstStyle/>
            <a:p>
              <a:r>
                <a:rPr lang="en-US" sz="2000" dirty="0">
                  <a:latin typeface="Calibri" pitchFamily="34" charset="0"/>
                  <a:cs typeface="Calibri" pitchFamily="34" charset="0"/>
                </a:rPr>
                <a:t>Solve for  </a:t>
              </a:r>
              <a:r>
                <a:rPr lang="en-US" sz="2000" i="1" dirty="0">
                  <a:latin typeface="Calibri" pitchFamily="34" charset="0"/>
                  <a:cs typeface="Calibri" pitchFamily="34" charset="0"/>
                  <a:sym typeface="Symbol"/>
                </a:rPr>
                <a:t></a:t>
              </a:r>
              <a:r>
                <a:rPr lang="en-US" sz="2000" dirty="0">
                  <a:latin typeface="Calibri" pitchFamily="34" charset="0"/>
                  <a:cs typeface="Calibri" pitchFamily="34" charset="0"/>
                  <a:sym typeface="Symbol"/>
                </a:rPr>
                <a:t>(</a:t>
              </a:r>
              <a:r>
                <a:rPr lang="en-US" sz="2000" i="1" dirty="0">
                  <a:latin typeface="Calibri" pitchFamily="34" charset="0"/>
                  <a:cs typeface="Calibri" pitchFamily="34" charset="0"/>
                  <a:sym typeface="Symbol"/>
                </a:rPr>
                <a:t></a:t>
              </a:r>
              <a:r>
                <a:rPr lang="en-US" sz="2000" dirty="0">
                  <a:latin typeface="Calibri" pitchFamily="34" charset="0"/>
                  <a:cs typeface="Calibri" pitchFamily="34" charset="0"/>
                  <a:sym typeface="Symbol"/>
                </a:rPr>
                <a:t>)0 (neglecting the damping terms  , </a:t>
              </a:r>
              <a:r>
                <a:rPr lang="en-US" sz="2000" i="1" dirty="0">
                  <a:latin typeface="Calibri" pitchFamily="34" charset="0"/>
                  <a:cs typeface="Calibri" pitchFamily="34" charset="0"/>
                  <a:sym typeface="Symbol"/>
                </a:rPr>
                <a:t></a:t>
              </a:r>
              <a:r>
                <a:rPr lang="en-US" sz="2000" dirty="0">
                  <a:latin typeface="Calibri" pitchFamily="34" charset="0"/>
                  <a:cs typeface="Calibri" pitchFamily="34" charset="0"/>
                  <a:sym typeface="Symbol"/>
                </a:rPr>
                <a:t> ):</a:t>
              </a:r>
              <a:endParaRPr lang="en-US" sz="2000" dirty="0">
                <a:latin typeface="Calibri" pitchFamily="34" charset="0"/>
                <a:cs typeface="Calibri" pitchFamily="34" charset="0"/>
              </a:endParaRPr>
            </a:p>
          </p:txBody>
        </p:sp>
        <p:pic>
          <p:nvPicPr>
            <p:cNvPr id="18"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08760" y="6126480"/>
              <a:ext cx="6115017" cy="766293"/>
            </a:xfrm>
            <a:prstGeom prst="rect">
              <a:avLst/>
            </a:prstGeom>
            <a:noFill/>
            <a:ln w="9525">
              <a:solidFill>
                <a:srgbClr val="007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9" name="Rectangle 18"/>
          <p:cNvSpPr/>
          <p:nvPr/>
        </p:nvSpPr>
        <p:spPr>
          <a:xfrm>
            <a:off x="457200" y="6049633"/>
            <a:ext cx="8193973" cy="584775"/>
          </a:xfrm>
          <a:prstGeom prst="rect">
            <a:avLst/>
          </a:prstGeom>
        </p:spPr>
        <p:txBody>
          <a:bodyPr wrap="square">
            <a:spAutoFit/>
          </a:bodyPr>
          <a:lstStyle/>
          <a:p>
            <a:pPr lvl="0" algn="ctr">
              <a:defRPr/>
            </a:pPr>
            <a:r>
              <a:rPr lang="en-US" sz="1600" kern="0" dirty="0">
                <a:solidFill>
                  <a:srgbClr val="0070C0"/>
                </a:solidFill>
                <a:sym typeface="Symbol"/>
              </a:rPr>
              <a:t>(from M. Yoon et al., </a:t>
            </a:r>
            <a:r>
              <a:rPr lang="en-US" sz="1600" kern="0" dirty="0" err="1">
                <a:solidFill>
                  <a:srgbClr val="0070C0"/>
                </a:solidFill>
                <a:sym typeface="Symbol"/>
              </a:rPr>
              <a:t>Jpn</a:t>
            </a:r>
            <a:r>
              <a:rPr lang="en-US" sz="1600" kern="0" dirty="0">
                <a:solidFill>
                  <a:srgbClr val="0070C0"/>
                </a:solidFill>
                <a:sym typeface="Symbol"/>
              </a:rPr>
              <a:t>. J. Appl. Phys. 44, 828 (2005) )</a:t>
            </a:r>
          </a:p>
          <a:p>
            <a:pPr lvl="0" algn="ctr">
              <a:defRPr/>
            </a:pPr>
            <a:r>
              <a:rPr lang="en-US" sz="1600" kern="0" dirty="0">
                <a:solidFill>
                  <a:srgbClr val="0070C0"/>
                </a:solidFill>
                <a:sym typeface="Symbol"/>
              </a:rPr>
              <a:t>( See also review by H. Harima,</a:t>
            </a:r>
            <a:r>
              <a:rPr lang="pt-BR" sz="1600" kern="0" dirty="0">
                <a:solidFill>
                  <a:srgbClr val="0070C0"/>
                </a:solidFill>
                <a:sym typeface="Symbol"/>
              </a:rPr>
              <a:t> J. Phys.: Condens. Matter 14, R967 (2002). )</a:t>
            </a:r>
            <a:endParaRPr lang="en-US" sz="1600" kern="0" dirty="0">
              <a:solidFill>
                <a:srgbClr val="0070C0"/>
              </a:solidFill>
              <a:sym typeface="Symbol"/>
            </a:endParaRPr>
          </a:p>
        </p:txBody>
      </p:sp>
      <p:pic>
        <p:nvPicPr>
          <p:cNvPr id="4" name="Slide4">
            <a:hlinkClick r:id="" action="ppaction://media"/>
            <a:extLst>
              <a:ext uri="{FF2B5EF4-FFF2-40B4-BE49-F238E27FC236}">
                <a16:creationId xmlns:a16="http://schemas.microsoft.com/office/drawing/2014/main" id="{82DBCADF-5885-4175-9CCC-8BB609D56874}"/>
              </a:ext>
            </a:extLst>
          </p:cNvPr>
          <p:cNvPicPr>
            <a:picLocks noChangeAspect="1"/>
          </p:cNvPicPr>
          <p:nvPr>
            <a:audioFile r:link="rId1"/>
            <p:extLst>
              <p:ext uri="{DAA4B4D4-6D71-4841-9C94-3DE7FCFB9230}">
                <p14:media xmlns:p14="http://schemas.microsoft.com/office/powerpoint/2010/main" r:embed="rId2">
                  <p14:trim end="24571.1791"/>
                </p14:media>
              </p:ext>
            </p:extLst>
          </p:nvPr>
        </p:nvPicPr>
        <p:blipFill>
          <a:blip r:embed="rId10"/>
          <a:stretch>
            <a:fillRect/>
          </a:stretch>
        </p:blipFill>
        <p:spPr>
          <a:xfrm>
            <a:off x="4368800" y="3225800"/>
            <a:ext cx="406400" cy="406400"/>
          </a:xfrm>
          <a:prstGeom prst="rect">
            <a:avLst/>
          </a:prstGeom>
        </p:spPr>
      </p:pic>
      <p:pic>
        <p:nvPicPr>
          <p:cNvPr id="7" name="Slide4b">
            <a:hlinkClick r:id="" action="ppaction://media"/>
            <a:extLst>
              <a:ext uri="{FF2B5EF4-FFF2-40B4-BE49-F238E27FC236}">
                <a16:creationId xmlns:a16="http://schemas.microsoft.com/office/drawing/2014/main" id="{0F735557-8727-426A-B9F7-B466FB7949EA}"/>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4368800" y="3865347"/>
            <a:ext cx="406400" cy="406400"/>
          </a:xfrm>
          <a:prstGeom prst="rect">
            <a:avLst/>
          </a:prstGeom>
        </p:spPr>
      </p:pic>
    </p:spTree>
    <p:extLst>
      <p:ext uri="{BB962C8B-B14F-4D97-AF65-F5344CB8AC3E}">
        <p14:creationId xmlns:p14="http://schemas.microsoft.com/office/powerpoint/2010/main" val="3175518372"/>
      </p:ext>
    </p:extLst>
  </p:cSld>
  <p:clrMapOvr>
    <a:masterClrMapping/>
  </p:clrMapOvr>
  <mc:AlternateContent xmlns:mc="http://schemas.openxmlformats.org/markup-compatibility/2006" xmlns:p14="http://schemas.microsoft.com/office/powerpoint/2010/main">
    <mc:Choice Requires="p14">
      <p:transition spd="slow" p14:dur="2000" advClick="0" advTm="65000"/>
    </mc:Choice>
    <mc:Fallback xmlns="">
      <p:transition spd="slow" advClick="0" advTm="6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960" fill="hold"/>
                                        <p:tgtEl>
                                          <p:spTgt spid="4"/>
                                        </p:tgtEl>
                                      </p:cBhvr>
                                    </p:cmd>
                                  </p:childTnLst>
                                </p:cTn>
                              </p:par>
                            </p:childTnLst>
                          </p:cTn>
                        </p:par>
                        <p:par>
                          <p:cTn id="7" fill="hold">
                            <p:stCondLst>
                              <p:cond delay="37960"/>
                            </p:stCondLst>
                            <p:childTnLst>
                              <p:par>
                                <p:cTn id="8" presetID="1" presetClass="mediacall" presetSubtype="0" fill="hold" nodeType="afterEffect">
                                  <p:stCondLst>
                                    <p:cond delay="0"/>
                                  </p:stCondLst>
                                  <p:childTnLst>
                                    <p:cmd type="call" cmd="playFrom(0.0)">
                                      <p:cBhvr>
                                        <p:cTn id="9" dur="3701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4"/>
                </p:tgtEl>
              </p:cMediaNode>
            </p:audio>
            <p:audio>
              <p:cMediaNode vol="80000" showWhenStopped="0">
                <p:cTn id="11"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3404" y="435935"/>
            <a:ext cx="8229600" cy="714375"/>
          </a:xfrm>
        </p:spPr>
        <p:txBody>
          <a:bodyPr/>
          <a:lstStyle/>
          <a:p>
            <a:r>
              <a:rPr lang="en-US" dirty="0"/>
              <a:t>LPP+ Shift vs. Carrier Concentration</a:t>
            </a:r>
          </a:p>
        </p:txBody>
      </p:sp>
      <p:sp>
        <p:nvSpPr>
          <p:cNvPr id="3" name="Slide Number Placeholder 2"/>
          <p:cNvSpPr>
            <a:spLocks noGrp="1"/>
          </p:cNvSpPr>
          <p:nvPr>
            <p:ph type="sldNum" sz="quarter" idx="11"/>
          </p:nvPr>
        </p:nvSpPr>
        <p:spPr/>
        <p:txBody>
          <a:bodyPr/>
          <a:lstStyle/>
          <a:p>
            <a:pPr>
              <a:defRPr/>
            </a:pPr>
            <a:fld id="{9B9C4187-1E6B-41F5-90A8-49D3FC15410B}" type="slidenum">
              <a:rPr lang="en-US" smtClean="0"/>
              <a:pPr>
                <a:defRPr/>
              </a:pPr>
              <a:t>5</a:t>
            </a:fld>
            <a:endParaRPr lang="en-US"/>
          </a:p>
        </p:txBody>
      </p:sp>
      <mc:AlternateContent xmlns:mc="http://schemas.openxmlformats.org/markup-compatibility/2006" xmlns:a14="http://schemas.microsoft.com/office/drawing/2010/main">
        <mc:Choice Requires="a14">
          <p:sp>
            <p:nvSpPr>
              <p:cNvPr id="4" name="Rectangle 3"/>
              <p:cNvSpPr/>
              <p:nvPr/>
            </p:nvSpPr>
            <p:spPr>
              <a:xfrm>
                <a:off x="277727" y="1548543"/>
                <a:ext cx="3967176" cy="69525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𝑛</m:t>
                      </m:r>
                      <m:r>
                        <a:rPr lang="en-US" i="0">
                          <a:latin typeface="Cambria Math" panose="02040503050406030204" pitchFamily="18" charset="0"/>
                        </a:rPr>
                        <m:t> = </m:t>
                      </m:r>
                      <m:r>
                        <a:rPr lang="en-US" i="1">
                          <a:latin typeface="Cambria Math" panose="02040503050406030204" pitchFamily="18" charset="0"/>
                        </a:rPr>
                        <m:t>𝐴</m:t>
                      </m:r>
                      <m:sSup>
                        <m:sSupPr>
                          <m:ctrlPr>
                            <a:rPr lang="en-US" i="1">
                              <a:latin typeface="Cambria Math" panose="02040503050406030204" pitchFamily="18" charset="0"/>
                            </a:rPr>
                          </m:ctrlPr>
                        </m:sSupPr>
                        <m:e>
                          <m:r>
                            <a:rPr lang="en-US" i="1">
                              <a:latin typeface="Cambria Math" panose="02040503050406030204" pitchFamily="18" charset="0"/>
                            </a:rPr>
                            <m:t>𝑚</m:t>
                          </m:r>
                        </m:e>
                        <m:sup>
                          <m:r>
                            <a:rPr lang="en-US" i="0">
                              <a:latin typeface="Cambria Math" panose="02040503050406030204" pitchFamily="18" charset="0"/>
                            </a:rPr>
                            <m:t>∗</m:t>
                          </m:r>
                        </m:sup>
                      </m:sSup>
                      <m:sSub>
                        <m:sSubPr>
                          <m:ctrlPr>
                            <a:rPr lang="en-US" i="1">
                              <a:latin typeface="Cambria Math" panose="02040503050406030204" pitchFamily="18" charset="0"/>
                            </a:rPr>
                          </m:ctrlPr>
                        </m:sSubPr>
                        <m:e>
                          <m:r>
                            <a:rPr lang="en-US" i="1">
                              <a:latin typeface="Cambria Math" panose="02040503050406030204" pitchFamily="18" charset="0"/>
                            </a:rPr>
                            <m:t>𝜖</m:t>
                          </m:r>
                        </m:e>
                        <m:sub>
                          <m:r>
                            <a:rPr lang="en-US" i="0">
                              <a:latin typeface="Cambria Math" panose="02040503050406030204" pitchFamily="18" charset="0"/>
                            </a:rPr>
                            <m:t>∞</m:t>
                          </m:r>
                        </m:sub>
                      </m:sSub>
                      <m:r>
                        <a:rPr lang="en-US" i="0">
                          <a:latin typeface="Cambria Math" panose="02040503050406030204" pitchFamily="18" charset="0"/>
                        </a:rPr>
                        <m:t> </m:t>
                      </m:r>
                      <m:f>
                        <m:fPr>
                          <m:ctrlPr>
                            <a:rPr lang="en-US" i="1">
                              <a:latin typeface="Cambria Math" panose="02040503050406030204" pitchFamily="18" charset="0"/>
                            </a:rPr>
                          </m:ctrlPr>
                        </m:fPr>
                        <m:num>
                          <m:sSup>
                            <m:sSupPr>
                              <m:ctrlPr>
                                <a:rPr lang="en-US" i="1">
                                  <a:latin typeface="Cambria Math" panose="02040503050406030204" pitchFamily="18" charset="0"/>
                                </a:rPr>
                              </m:ctrlPr>
                            </m:sSupPr>
                            <m:e>
                              <m:sSub>
                                <m:sSubPr>
                                  <m:ctrlPr>
                                    <a:rPr lang="en-US" i="1">
                                      <a:latin typeface="Cambria Math" panose="02040503050406030204" pitchFamily="18" charset="0"/>
                                    </a:rPr>
                                  </m:ctrlPr>
                                </m:sSubPr>
                                <m:e>
                                  <m:r>
                                    <a:rPr lang="en-US" i="1">
                                      <a:latin typeface="Cambria Math" panose="02040503050406030204" pitchFamily="18" charset="0"/>
                                    </a:rPr>
                                    <m:t>𝜈</m:t>
                                  </m:r>
                                </m:e>
                                <m:sub>
                                  <m:r>
                                    <a:rPr lang="en-US" i="1">
                                      <a:latin typeface="Cambria Math" panose="02040503050406030204" pitchFamily="18" charset="0"/>
                                    </a:rPr>
                                    <m:t>𝐿𝑃𝑃</m:t>
                                  </m:r>
                                  <m:r>
                                    <a:rPr lang="en-US" i="0">
                                      <a:latin typeface="Cambria Math" panose="02040503050406030204" pitchFamily="18" charset="0"/>
                                    </a:rPr>
                                    <m:t>+</m:t>
                                  </m:r>
                                </m:sub>
                              </m:sSub>
                            </m:e>
                            <m:sup>
                              <m:r>
                                <a:rPr lang="en-US" i="0">
                                  <a:latin typeface="Cambria Math" panose="02040503050406030204" pitchFamily="18" charset="0"/>
                                </a:rPr>
                                <m:t>2</m:t>
                              </m:r>
                            </m:sup>
                          </m:sSup>
                          <m:d>
                            <m:dPr>
                              <m:ctrlPr>
                                <a:rPr lang="en-US" i="1">
                                  <a:latin typeface="Cambria Math" panose="02040503050406030204" pitchFamily="18" charset="0"/>
                                </a:rPr>
                              </m:ctrlPr>
                            </m:dPr>
                            <m:e>
                              <m:sSup>
                                <m:sSupPr>
                                  <m:ctrlPr>
                                    <a:rPr lang="en-US" i="1">
                                      <a:latin typeface="Cambria Math" panose="02040503050406030204" pitchFamily="18" charset="0"/>
                                    </a:rPr>
                                  </m:ctrlPr>
                                </m:sSupPr>
                                <m:e>
                                  <m:sSub>
                                    <m:sSubPr>
                                      <m:ctrlPr>
                                        <a:rPr lang="en-US" i="1">
                                          <a:latin typeface="Cambria Math" panose="02040503050406030204" pitchFamily="18" charset="0"/>
                                        </a:rPr>
                                      </m:ctrlPr>
                                    </m:sSubPr>
                                    <m:e>
                                      <m:r>
                                        <a:rPr lang="en-US" i="1">
                                          <a:latin typeface="Cambria Math" panose="02040503050406030204" pitchFamily="18" charset="0"/>
                                        </a:rPr>
                                        <m:t>𝜈</m:t>
                                      </m:r>
                                    </m:e>
                                    <m:sub>
                                      <m:r>
                                        <a:rPr lang="en-US" i="1">
                                          <a:latin typeface="Cambria Math" panose="02040503050406030204" pitchFamily="18" charset="0"/>
                                        </a:rPr>
                                        <m:t>𝐿𝑃𝑃</m:t>
                                      </m:r>
                                      <m:r>
                                        <a:rPr lang="en-US" i="0">
                                          <a:latin typeface="Cambria Math" panose="02040503050406030204" pitchFamily="18" charset="0"/>
                                        </a:rPr>
                                        <m:t>+</m:t>
                                      </m:r>
                                    </m:sub>
                                  </m:sSub>
                                </m:e>
                                <m:sup>
                                  <m:r>
                                    <a:rPr lang="en-US" i="0">
                                      <a:latin typeface="Cambria Math" panose="02040503050406030204" pitchFamily="18" charset="0"/>
                                    </a:rPr>
                                    <m:t>2</m:t>
                                  </m:r>
                                </m:sup>
                              </m:sSup>
                              <m:r>
                                <a:rPr lang="en-US" i="0">
                                  <a:latin typeface="Cambria Math" panose="02040503050406030204" pitchFamily="18" charset="0"/>
                                </a:rPr>
                                <m:t> −</m:t>
                              </m:r>
                              <m:sSup>
                                <m:sSupPr>
                                  <m:ctrlPr>
                                    <a:rPr lang="en-US" i="1">
                                      <a:latin typeface="Cambria Math" panose="02040503050406030204" pitchFamily="18" charset="0"/>
                                    </a:rPr>
                                  </m:ctrlPr>
                                </m:sSupPr>
                                <m:e>
                                  <m:sSub>
                                    <m:sSubPr>
                                      <m:ctrlPr>
                                        <a:rPr lang="en-US" i="1">
                                          <a:latin typeface="Cambria Math" panose="02040503050406030204" pitchFamily="18" charset="0"/>
                                        </a:rPr>
                                      </m:ctrlPr>
                                    </m:sSubPr>
                                    <m:e>
                                      <m:r>
                                        <a:rPr lang="en-US" i="0">
                                          <a:latin typeface="Cambria Math" panose="02040503050406030204" pitchFamily="18" charset="0"/>
                                        </a:rPr>
                                        <m:t> </m:t>
                                      </m:r>
                                      <m:r>
                                        <a:rPr lang="en-US" i="1">
                                          <a:latin typeface="Cambria Math" panose="02040503050406030204" pitchFamily="18" charset="0"/>
                                        </a:rPr>
                                        <m:t>𝜈</m:t>
                                      </m:r>
                                    </m:e>
                                    <m:sub>
                                      <m:r>
                                        <a:rPr lang="en-US" i="1">
                                          <a:latin typeface="Cambria Math" panose="02040503050406030204" pitchFamily="18" charset="0"/>
                                        </a:rPr>
                                        <m:t>𝐿𝑂</m:t>
                                      </m:r>
                                    </m:sub>
                                  </m:sSub>
                                </m:e>
                                <m:sup>
                                  <m:r>
                                    <a:rPr lang="en-US" i="0">
                                      <a:latin typeface="Cambria Math" panose="02040503050406030204" pitchFamily="18" charset="0"/>
                                    </a:rPr>
                                    <m:t>2</m:t>
                                  </m:r>
                                </m:sup>
                              </m:sSup>
                            </m:e>
                          </m:d>
                        </m:num>
                        <m:den>
                          <m:d>
                            <m:dPr>
                              <m:ctrlPr>
                                <a:rPr lang="en-US" i="1">
                                  <a:latin typeface="Cambria Math" panose="02040503050406030204" pitchFamily="18" charset="0"/>
                                </a:rPr>
                              </m:ctrlPr>
                            </m:dPr>
                            <m:e>
                              <m:sSup>
                                <m:sSupPr>
                                  <m:ctrlPr>
                                    <a:rPr lang="en-US" i="1">
                                      <a:latin typeface="Cambria Math" panose="02040503050406030204" pitchFamily="18" charset="0"/>
                                    </a:rPr>
                                  </m:ctrlPr>
                                </m:sSupPr>
                                <m:e>
                                  <m:sSub>
                                    <m:sSubPr>
                                      <m:ctrlPr>
                                        <a:rPr lang="en-US" i="1">
                                          <a:latin typeface="Cambria Math" panose="02040503050406030204" pitchFamily="18" charset="0"/>
                                        </a:rPr>
                                      </m:ctrlPr>
                                    </m:sSubPr>
                                    <m:e>
                                      <m:r>
                                        <a:rPr lang="en-US" i="1">
                                          <a:latin typeface="Cambria Math" panose="02040503050406030204" pitchFamily="18" charset="0"/>
                                        </a:rPr>
                                        <m:t>𝜈</m:t>
                                      </m:r>
                                    </m:e>
                                    <m:sub>
                                      <m:r>
                                        <a:rPr lang="en-US" i="1">
                                          <a:latin typeface="Cambria Math" panose="02040503050406030204" pitchFamily="18" charset="0"/>
                                        </a:rPr>
                                        <m:t>𝐿𝑃𝑃</m:t>
                                      </m:r>
                                      <m:r>
                                        <a:rPr lang="en-US" i="0">
                                          <a:latin typeface="Cambria Math" panose="02040503050406030204" pitchFamily="18" charset="0"/>
                                        </a:rPr>
                                        <m:t>+</m:t>
                                      </m:r>
                                    </m:sub>
                                  </m:sSub>
                                </m:e>
                                <m:sup>
                                  <m:r>
                                    <a:rPr lang="en-US" i="0">
                                      <a:latin typeface="Cambria Math" panose="02040503050406030204" pitchFamily="18" charset="0"/>
                                    </a:rPr>
                                    <m:t>2</m:t>
                                  </m:r>
                                </m:sup>
                              </m:sSup>
                              <m:r>
                                <a:rPr lang="en-US" i="0">
                                  <a:latin typeface="Cambria Math" panose="02040503050406030204" pitchFamily="18" charset="0"/>
                                </a:rPr>
                                <m:t> −</m:t>
                              </m:r>
                              <m:sSup>
                                <m:sSupPr>
                                  <m:ctrlPr>
                                    <a:rPr lang="en-US" i="1">
                                      <a:latin typeface="Cambria Math" panose="02040503050406030204" pitchFamily="18" charset="0"/>
                                    </a:rPr>
                                  </m:ctrlPr>
                                </m:sSupPr>
                                <m:e>
                                  <m:sSub>
                                    <m:sSubPr>
                                      <m:ctrlPr>
                                        <a:rPr lang="en-US" i="1">
                                          <a:latin typeface="Cambria Math" panose="02040503050406030204" pitchFamily="18" charset="0"/>
                                        </a:rPr>
                                      </m:ctrlPr>
                                    </m:sSubPr>
                                    <m:e>
                                      <m:r>
                                        <a:rPr lang="en-US" i="0">
                                          <a:latin typeface="Cambria Math" panose="02040503050406030204" pitchFamily="18" charset="0"/>
                                        </a:rPr>
                                        <m:t> </m:t>
                                      </m:r>
                                      <m:r>
                                        <a:rPr lang="en-US" i="1">
                                          <a:latin typeface="Cambria Math" panose="02040503050406030204" pitchFamily="18" charset="0"/>
                                        </a:rPr>
                                        <m:t>𝜈</m:t>
                                      </m:r>
                                    </m:e>
                                    <m:sub>
                                      <m:r>
                                        <a:rPr lang="en-US" i="1">
                                          <a:latin typeface="Cambria Math" panose="02040503050406030204" pitchFamily="18" charset="0"/>
                                        </a:rPr>
                                        <m:t>𝑇𝑂</m:t>
                                      </m:r>
                                    </m:sub>
                                  </m:sSub>
                                </m:e>
                                <m:sup>
                                  <m:r>
                                    <a:rPr lang="en-US" i="0">
                                      <a:latin typeface="Cambria Math" panose="02040503050406030204" pitchFamily="18" charset="0"/>
                                    </a:rPr>
                                    <m:t>2</m:t>
                                  </m:r>
                                </m:sup>
                              </m:sSup>
                            </m:e>
                          </m:d>
                        </m:den>
                      </m:f>
                    </m:oMath>
                  </m:oMathPara>
                </a14:m>
                <a:endParaRPr lang="en-US" dirty="0"/>
              </a:p>
            </p:txBody>
          </p:sp>
        </mc:Choice>
        <mc:Fallback xmlns="">
          <p:sp>
            <p:nvSpPr>
              <p:cNvPr id="4" name="Rectangle 3"/>
              <p:cNvSpPr>
                <a:spLocks noRot="1" noChangeAspect="1" noMove="1" noResize="1" noEditPoints="1" noAdjustHandles="1" noChangeArrowheads="1" noChangeShapeType="1" noTextEdit="1"/>
              </p:cNvSpPr>
              <p:nvPr/>
            </p:nvSpPr>
            <p:spPr>
              <a:xfrm>
                <a:off x="277727" y="1548543"/>
                <a:ext cx="3967176" cy="695255"/>
              </a:xfrm>
              <a:prstGeom prst="rect">
                <a:avLst/>
              </a:prstGeom>
              <a:blipFill rotWithShape="0">
                <a:blip r:embed="rId7"/>
                <a:stretch>
                  <a:fillRect/>
                </a:stretch>
              </a:blipFill>
            </p:spPr>
            <p:txBody>
              <a:bodyPr/>
              <a:lstStyle/>
              <a:p>
                <a:r>
                  <a:rPr lang="en-US">
                    <a:noFill/>
                  </a:rPr>
                  <a:t> </a:t>
                </a:r>
              </a:p>
            </p:txBody>
          </p:sp>
        </mc:Fallback>
      </mc:AlternateContent>
      <p:sp>
        <p:nvSpPr>
          <p:cNvPr id="5" name="TextBox 4"/>
          <p:cNvSpPr txBox="1"/>
          <p:nvPr/>
        </p:nvSpPr>
        <p:spPr>
          <a:xfrm>
            <a:off x="590930" y="5302178"/>
            <a:ext cx="7666892" cy="1169551"/>
          </a:xfrm>
          <a:prstGeom prst="rect">
            <a:avLst/>
          </a:prstGeom>
          <a:noFill/>
        </p:spPr>
        <p:txBody>
          <a:bodyPr wrap="square" rtlCol="0">
            <a:spAutoFit/>
          </a:bodyPr>
          <a:lstStyle/>
          <a:p>
            <a:r>
              <a:rPr lang="en-US" sz="1400" i="1" dirty="0">
                <a:latin typeface="Times New Roman" panose="02020603050405020304" pitchFamily="18" charset="0"/>
                <a:cs typeface="Times New Roman" panose="02020603050405020304" pitchFamily="18" charset="0"/>
              </a:rPr>
              <a:t>n</a:t>
            </a:r>
            <a:r>
              <a:rPr lang="en-US" sz="1400" dirty="0"/>
              <a:t> : carrier concentration</a:t>
            </a:r>
          </a:p>
          <a:p>
            <a:r>
              <a:rPr lang="en-US" sz="1400" i="1" dirty="0">
                <a:latin typeface="Times New Roman" panose="02020603050405020304" pitchFamily="18" charset="0"/>
                <a:cs typeface="Times New Roman" panose="02020603050405020304" pitchFamily="18" charset="0"/>
              </a:rPr>
              <a:t>A</a:t>
            </a:r>
            <a:r>
              <a:rPr lang="en-US" sz="1400" dirty="0"/>
              <a:t> : constant including speed of light, mass and charge of the electron, dielectric constant of free space, and numerical factors</a:t>
            </a:r>
          </a:p>
          <a:p>
            <a:pPr marL="285750" indent="-285750">
              <a:buFont typeface="Symbol" panose="05050102010706020507" pitchFamily="18" charset="2"/>
              <a:buChar char="n"/>
            </a:pPr>
            <a:r>
              <a:rPr lang="en-US" sz="1400" dirty="0"/>
              <a:t>: frequencies for coupled </a:t>
            </a:r>
            <a:r>
              <a:rPr lang="en-US" sz="1400" dirty="0" err="1"/>
              <a:t>plasmon</a:t>
            </a:r>
            <a:r>
              <a:rPr lang="en-US" sz="1400" dirty="0"/>
              <a:t>-phonon (LPP+), longitudinal optical phonon (LO) and transverse optical phonon (TO), in cm</a:t>
            </a:r>
            <a:r>
              <a:rPr lang="en-US" sz="1400" baseline="30000" dirty="0"/>
              <a:t>-1</a:t>
            </a:r>
          </a:p>
        </p:txBody>
      </p:sp>
      <p:pic>
        <p:nvPicPr>
          <p:cNvPr id="6" name="Picture 5"/>
          <p:cNvPicPr>
            <a:picLocks noChangeAspect="1"/>
          </p:cNvPicPr>
          <p:nvPr/>
        </p:nvPicPr>
        <p:blipFill>
          <a:blip r:embed="rId8"/>
          <a:stretch>
            <a:fillRect/>
          </a:stretch>
        </p:blipFill>
        <p:spPr>
          <a:xfrm>
            <a:off x="4565601" y="1086057"/>
            <a:ext cx="4353904" cy="4068879"/>
          </a:xfrm>
          <a:prstGeom prst="rect">
            <a:avLst/>
          </a:prstGeom>
        </p:spPr>
      </p:pic>
      <p:sp>
        <p:nvSpPr>
          <p:cNvPr id="8" name="TextBox 7"/>
          <p:cNvSpPr txBox="1"/>
          <p:nvPr/>
        </p:nvSpPr>
        <p:spPr>
          <a:xfrm>
            <a:off x="277727" y="2067874"/>
            <a:ext cx="4941160" cy="646331"/>
          </a:xfrm>
          <a:prstGeom prst="rect">
            <a:avLst/>
          </a:prstGeom>
          <a:noFill/>
        </p:spPr>
        <p:txBody>
          <a:bodyPr wrap="square" rtlCol="0">
            <a:spAutoFit/>
          </a:bodyPr>
          <a:lstStyle/>
          <a:p>
            <a:r>
              <a:rPr lang="en-US" dirty="0"/>
              <a:t>For small </a:t>
            </a:r>
            <a:r>
              <a:rPr lang="en-US" i="1" dirty="0">
                <a:latin typeface="Times New Roman" panose="02020603050405020304" pitchFamily="18" charset="0"/>
                <a:cs typeface="Times New Roman" panose="02020603050405020304" pitchFamily="18" charset="0"/>
              </a:rPr>
              <a:t>n</a:t>
            </a:r>
            <a:r>
              <a:rPr lang="en-US" dirty="0"/>
              <a:t>, </a:t>
            </a:r>
          </a:p>
          <a:p>
            <a:r>
              <a:rPr lang="en-US" dirty="0"/>
              <a:t>Shift</a:t>
            </a:r>
            <a:r>
              <a:rPr lang="en-US" dirty="0">
                <a:solidFill>
                  <a:srgbClr val="0000FF"/>
                </a:solidFill>
              </a:rPr>
              <a:t> (</a:t>
            </a:r>
            <a:r>
              <a:rPr lang="en-US" dirty="0" err="1">
                <a:solidFill>
                  <a:srgbClr val="0000FF"/>
                </a:solidFill>
                <a:latin typeface="Symbol" panose="05050102010706020507" pitchFamily="18" charset="2"/>
              </a:rPr>
              <a:t>n</a:t>
            </a:r>
            <a:r>
              <a:rPr lang="en-US" i="1" baseline="-25000" dirty="0" err="1">
                <a:solidFill>
                  <a:srgbClr val="0000FF"/>
                </a:solidFill>
              </a:rPr>
              <a:t>LPP</a:t>
            </a:r>
            <a:r>
              <a:rPr lang="en-US" i="1" baseline="-25000" dirty="0">
                <a:solidFill>
                  <a:srgbClr val="0000FF"/>
                </a:solidFill>
              </a:rPr>
              <a:t>+</a:t>
            </a:r>
            <a:r>
              <a:rPr lang="en-US" dirty="0">
                <a:solidFill>
                  <a:srgbClr val="0000FF"/>
                </a:solidFill>
              </a:rPr>
              <a:t> - </a:t>
            </a:r>
            <a:r>
              <a:rPr lang="en-US" dirty="0" err="1">
                <a:solidFill>
                  <a:srgbClr val="0000FF"/>
                </a:solidFill>
                <a:latin typeface="Symbol" panose="05050102010706020507" pitchFamily="18" charset="2"/>
              </a:rPr>
              <a:t>n</a:t>
            </a:r>
            <a:r>
              <a:rPr lang="en-US" i="1" baseline="-25000" dirty="0" err="1">
                <a:solidFill>
                  <a:srgbClr val="0000FF"/>
                </a:solidFill>
              </a:rPr>
              <a:t>LO</a:t>
            </a:r>
            <a:r>
              <a:rPr lang="en-US" dirty="0">
                <a:solidFill>
                  <a:srgbClr val="0000FF"/>
                </a:solidFill>
              </a:rPr>
              <a:t> )</a:t>
            </a:r>
            <a:r>
              <a:rPr lang="en-US" dirty="0"/>
              <a:t> is linear in </a:t>
            </a:r>
            <a:r>
              <a:rPr lang="en-US" i="1" dirty="0">
                <a:latin typeface="Times New Roman" panose="02020603050405020304" pitchFamily="18" charset="0"/>
                <a:cs typeface="Times New Roman" panose="02020603050405020304" pitchFamily="18" charset="0"/>
              </a:rPr>
              <a:t>n</a:t>
            </a:r>
            <a:r>
              <a:rPr lang="en-US" dirty="0"/>
              <a:t> :</a:t>
            </a:r>
            <a:r>
              <a:rPr lang="en-US" i="1" baseline="-25000" dirty="0"/>
              <a:t>   </a:t>
            </a:r>
          </a:p>
        </p:txBody>
      </p:sp>
      <mc:AlternateContent xmlns:mc="http://schemas.openxmlformats.org/markup-compatibility/2006" xmlns:a14="http://schemas.microsoft.com/office/drawing/2010/main">
        <mc:Choice Requires="a14">
          <p:sp>
            <p:nvSpPr>
              <p:cNvPr id="9" name="Rectangle 8"/>
              <p:cNvSpPr/>
              <p:nvPr/>
            </p:nvSpPr>
            <p:spPr>
              <a:xfrm>
                <a:off x="788119" y="2897920"/>
                <a:ext cx="3654911" cy="71455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𝑛</m:t>
                      </m:r>
                      <m:r>
                        <a:rPr lang="en-US" i="0">
                          <a:latin typeface="Cambria Math" panose="02040503050406030204" pitchFamily="18" charset="0"/>
                        </a:rPr>
                        <m:t> </m:t>
                      </m:r>
                      <m:r>
                        <a:rPr lang="en-US" i="1" smtClean="0">
                          <a:latin typeface="Cambria Math" panose="02040503050406030204" pitchFamily="18" charset="0"/>
                          <a:ea typeface="Cambria Math" panose="02040503050406030204" pitchFamily="18" charset="0"/>
                        </a:rPr>
                        <m:t>≈</m:t>
                      </m:r>
                      <m:r>
                        <a:rPr lang="en-US" i="0">
                          <a:latin typeface="Cambria Math" panose="02040503050406030204" pitchFamily="18" charset="0"/>
                        </a:rPr>
                        <m:t> </m:t>
                      </m:r>
                      <m:r>
                        <a:rPr lang="en-US" i="1">
                          <a:latin typeface="Cambria Math" panose="02040503050406030204" pitchFamily="18" charset="0"/>
                        </a:rPr>
                        <m:t>𝐴</m:t>
                      </m:r>
                      <m:sSup>
                        <m:sSupPr>
                          <m:ctrlPr>
                            <a:rPr lang="en-US" i="1">
                              <a:latin typeface="Cambria Math" panose="02040503050406030204" pitchFamily="18" charset="0"/>
                            </a:rPr>
                          </m:ctrlPr>
                        </m:sSupPr>
                        <m:e>
                          <m:r>
                            <a:rPr lang="en-US" i="1">
                              <a:latin typeface="Cambria Math" panose="02040503050406030204" pitchFamily="18" charset="0"/>
                            </a:rPr>
                            <m:t>𝑚</m:t>
                          </m:r>
                        </m:e>
                        <m:sup>
                          <m:r>
                            <a:rPr lang="en-US" i="0">
                              <a:latin typeface="Cambria Math" panose="02040503050406030204" pitchFamily="18" charset="0"/>
                            </a:rPr>
                            <m:t>∗</m:t>
                          </m:r>
                        </m:sup>
                      </m:sSup>
                      <m:sSub>
                        <m:sSubPr>
                          <m:ctrlPr>
                            <a:rPr lang="en-US" i="1">
                              <a:latin typeface="Cambria Math" panose="02040503050406030204" pitchFamily="18" charset="0"/>
                            </a:rPr>
                          </m:ctrlPr>
                        </m:sSubPr>
                        <m:e>
                          <m:r>
                            <a:rPr lang="en-US" i="1">
                              <a:latin typeface="Cambria Math" panose="02040503050406030204" pitchFamily="18" charset="0"/>
                            </a:rPr>
                            <m:t>𝜖</m:t>
                          </m:r>
                        </m:e>
                        <m:sub>
                          <m:r>
                            <a:rPr lang="en-US" i="0">
                              <a:latin typeface="Cambria Math" panose="02040503050406030204" pitchFamily="18" charset="0"/>
                            </a:rPr>
                            <m:t>∞</m:t>
                          </m:r>
                        </m:sub>
                      </m:sSub>
                      <m:r>
                        <a:rPr lang="en-US" i="0">
                          <a:latin typeface="Cambria Math" panose="02040503050406030204" pitchFamily="18" charset="0"/>
                        </a:rPr>
                        <m:t> </m:t>
                      </m:r>
                      <m:f>
                        <m:fPr>
                          <m:ctrlPr>
                            <a:rPr lang="en-US" i="1">
                              <a:latin typeface="Cambria Math" panose="02040503050406030204" pitchFamily="18" charset="0"/>
                            </a:rPr>
                          </m:ctrlPr>
                        </m:fPr>
                        <m:num>
                          <m:sSup>
                            <m:sSupPr>
                              <m:ctrlPr>
                                <a:rPr lang="en-US" i="1">
                                  <a:latin typeface="Cambria Math" panose="02040503050406030204" pitchFamily="18" charset="0"/>
                                </a:rPr>
                              </m:ctrlPr>
                            </m:sSupPr>
                            <m:e>
                              <m:sSub>
                                <m:sSubPr>
                                  <m:ctrlPr>
                                    <a:rPr lang="en-US" i="1">
                                      <a:latin typeface="Cambria Math" panose="02040503050406030204" pitchFamily="18" charset="0"/>
                                    </a:rPr>
                                  </m:ctrlPr>
                                </m:sSubPr>
                                <m:e>
                                  <m:r>
                                    <a:rPr lang="en-US" b="0" i="1" smtClean="0">
                                      <a:latin typeface="Cambria Math" panose="02040503050406030204" pitchFamily="18" charset="0"/>
                                    </a:rPr>
                                    <m:t>2 </m:t>
                                  </m:r>
                                  <m:r>
                                    <a:rPr lang="en-US" i="1">
                                      <a:latin typeface="Cambria Math" panose="02040503050406030204" pitchFamily="18" charset="0"/>
                                    </a:rPr>
                                    <m:t>𝜈</m:t>
                                  </m:r>
                                </m:e>
                                <m:sub>
                                  <m:r>
                                    <a:rPr lang="en-US" b="0" i="1" smtClean="0">
                                      <a:latin typeface="Cambria Math" panose="02040503050406030204" pitchFamily="18" charset="0"/>
                                    </a:rPr>
                                    <m:t>𝐿𝑂</m:t>
                                  </m:r>
                                </m:sub>
                              </m:sSub>
                            </m:e>
                            <m:sup>
                              <m:r>
                                <a:rPr lang="en-US" b="0" i="0" smtClean="0">
                                  <a:latin typeface="Cambria Math" panose="02040503050406030204" pitchFamily="18" charset="0"/>
                                </a:rPr>
                                <m:t>3</m:t>
                              </m:r>
                            </m:sup>
                          </m:sSup>
                          <m:d>
                            <m:dPr>
                              <m:ctrlPr>
                                <a:rPr lang="en-US" i="1" smtClean="0">
                                  <a:solidFill>
                                    <a:srgbClr val="0000FF"/>
                                  </a:solidFill>
                                  <a:latin typeface="Cambria Math" panose="02040503050406030204" pitchFamily="18" charset="0"/>
                                </a:rPr>
                              </m:ctrlPr>
                            </m:dPr>
                            <m:e>
                              <m:sSub>
                                <m:sSubPr>
                                  <m:ctrlPr>
                                    <a:rPr lang="en-US" i="1">
                                      <a:solidFill>
                                        <a:srgbClr val="0000FF"/>
                                      </a:solidFill>
                                      <a:latin typeface="Cambria Math" panose="02040503050406030204" pitchFamily="18" charset="0"/>
                                    </a:rPr>
                                  </m:ctrlPr>
                                </m:sSubPr>
                                <m:e>
                                  <m:r>
                                    <a:rPr lang="en-US" i="1">
                                      <a:solidFill>
                                        <a:srgbClr val="0000FF"/>
                                      </a:solidFill>
                                      <a:latin typeface="Cambria Math" panose="02040503050406030204" pitchFamily="18" charset="0"/>
                                    </a:rPr>
                                    <m:t>𝜈</m:t>
                                  </m:r>
                                </m:e>
                                <m:sub>
                                  <m:r>
                                    <a:rPr lang="en-US" i="1">
                                      <a:solidFill>
                                        <a:srgbClr val="0000FF"/>
                                      </a:solidFill>
                                      <a:latin typeface="Cambria Math" panose="02040503050406030204" pitchFamily="18" charset="0"/>
                                    </a:rPr>
                                    <m:t>𝐿𝑃𝑃</m:t>
                                  </m:r>
                                  <m:r>
                                    <a:rPr lang="en-US" i="0">
                                      <a:solidFill>
                                        <a:srgbClr val="0000FF"/>
                                      </a:solidFill>
                                      <a:latin typeface="Cambria Math" panose="02040503050406030204" pitchFamily="18" charset="0"/>
                                    </a:rPr>
                                    <m:t>+</m:t>
                                  </m:r>
                                </m:sub>
                              </m:sSub>
                              <m:r>
                                <a:rPr lang="en-US" i="0">
                                  <a:solidFill>
                                    <a:srgbClr val="0000FF"/>
                                  </a:solidFill>
                                  <a:latin typeface="Cambria Math" panose="02040503050406030204" pitchFamily="18" charset="0"/>
                                </a:rPr>
                                <m:t> −</m:t>
                              </m:r>
                              <m:sSub>
                                <m:sSubPr>
                                  <m:ctrlPr>
                                    <a:rPr lang="en-US" i="1">
                                      <a:solidFill>
                                        <a:srgbClr val="0000FF"/>
                                      </a:solidFill>
                                      <a:latin typeface="Cambria Math" panose="02040503050406030204" pitchFamily="18" charset="0"/>
                                    </a:rPr>
                                  </m:ctrlPr>
                                </m:sSubPr>
                                <m:e>
                                  <m:r>
                                    <a:rPr lang="en-US" i="0">
                                      <a:solidFill>
                                        <a:srgbClr val="0000FF"/>
                                      </a:solidFill>
                                      <a:latin typeface="Cambria Math" panose="02040503050406030204" pitchFamily="18" charset="0"/>
                                    </a:rPr>
                                    <m:t> </m:t>
                                  </m:r>
                                  <m:r>
                                    <a:rPr lang="en-US" i="1">
                                      <a:solidFill>
                                        <a:srgbClr val="0000FF"/>
                                      </a:solidFill>
                                      <a:latin typeface="Cambria Math" panose="02040503050406030204" pitchFamily="18" charset="0"/>
                                    </a:rPr>
                                    <m:t>𝜈</m:t>
                                  </m:r>
                                </m:e>
                                <m:sub>
                                  <m:r>
                                    <a:rPr lang="en-US" i="1">
                                      <a:solidFill>
                                        <a:srgbClr val="0000FF"/>
                                      </a:solidFill>
                                      <a:latin typeface="Cambria Math" panose="02040503050406030204" pitchFamily="18" charset="0"/>
                                    </a:rPr>
                                    <m:t>𝐿𝑂</m:t>
                                  </m:r>
                                </m:sub>
                              </m:sSub>
                            </m:e>
                          </m:d>
                        </m:num>
                        <m:den>
                          <m:d>
                            <m:dPr>
                              <m:ctrlPr>
                                <a:rPr lang="en-US" i="1">
                                  <a:latin typeface="Cambria Math" panose="02040503050406030204" pitchFamily="18" charset="0"/>
                                </a:rPr>
                              </m:ctrlPr>
                            </m:dPr>
                            <m:e>
                              <m:sSup>
                                <m:sSupPr>
                                  <m:ctrlPr>
                                    <a:rPr lang="en-US" i="1">
                                      <a:latin typeface="Cambria Math" panose="02040503050406030204" pitchFamily="18" charset="0"/>
                                    </a:rPr>
                                  </m:ctrlPr>
                                </m:sSupPr>
                                <m:e>
                                  <m:sSub>
                                    <m:sSubPr>
                                      <m:ctrlPr>
                                        <a:rPr lang="en-US" i="1">
                                          <a:latin typeface="Cambria Math" panose="02040503050406030204" pitchFamily="18" charset="0"/>
                                        </a:rPr>
                                      </m:ctrlPr>
                                    </m:sSubPr>
                                    <m:e>
                                      <m:r>
                                        <a:rPr lang="en-US" i="1">
                                          <a:latin typeface="Cambria Math" panose="02040503050406030204" pitchFamily="18" charset="0"/>
                                        </a:rPr>
                                        <m:t>𝜈</m:t>
                                      </m:r>
                                    </m:e>
                                    <m:sub>
                                      <m:r>
                                        <a:rPr lang="en-US" b="0" i="1" smtClean="0">
                                          <a:latin typeface="Cambria Math" panose="02040503050406030204" pitchFamily="18" charset="0"/>
                                        </a:rPr>
                                        <m:t>𝐿𝑂</m:t>
                                      </m:r>
                                    </m:sub>
                                  </m:sSub>
                                </m:e>
                                <m:sup>
                                  <m:r>
                                    <a:rPr lang="en-US" i="0">
                                      <a:latin typeface="Cambria Math" panose="02040503050406030204" pitchFamily="18" charset="0"/>
                                    </a:rPr>
                                    <m:t>2</m:t>
                                  </m:r>
                                </m:sup>
                              </m:sSup>
                              <m:r>
                                <a:rPr lang="en-US" i="0">
                                  <a:latin typeface="Cambria Math" panose="02040503050406030204" pitchFamily="18" charset="0"/>
                                </a:rPr>
                                <m:t> −</m:t>
                              </m:r>
                              <m:sSup>
                                <m:sSupPr>
                                  <m:ctrlPr>
                                    <a:rPr lang="en-US" i="1">
                                      <a:latin typeface="Cambria Math" panose="02040503050406030204" pitchFamily="18" charset="0"/>
                                    </a:rPr>
                                  </m:ctrlPr>
                                </m:sSupPr>
                                <m:e>
                                  <m:sSub>
                                    <m:sSubPr>
                                      <m:ctrlPr>
                                        <a:rPr lang="en-US" i="1">
                                          <a:latin typeface="Cambria Math" panose="02040503050406030204" pitchFamily="18" charset="0"/>
                                        </a:rPr>
                                      </m:ctrlPr>
                                    </m:sSubPr>
                                    <m:e>
                                      <m:r>
                                        <a:rPr lang="en-US" i="0">
                                          <a:latin typeface="Cambria Math" panose="02040503050406030204" pitchFamily="18" charset="0"/>
                                        </a:rPr>
                                        <m:t> </m:t>
                                      </m:r>
                                      <m:r>
                                        <a:rPr lang="en-US" i="1">
                                          <a:latin typeface="Cambria Math" panose="02040503050406030204" pitchFamily="18" charset="0"/>
                                        </a:rPr>
                                        <m:t>𝜈</m:t>
                                      </m:r>
                                    </m:e>
                                    <m:sub>
                                      <m:r>
                                        <a:rPr lang="en-US" i="1">
                                          <a:latin typeface="Cambria Math" panose="02040503050406030204" pitchFamily="18" charset="0"/>
                                        </a:rPr>
                                        <m:t>𝑇𝑂</m:t>
                                      </m:r>
                                    </m:sub>
                                  </m:sSub>
                                </m:e>
                                <m:sup>
                                  <m:r>
                                    <a:rPr lang="en-US" i="0">
                                      <a:latin typeface="Cambria Math" panose="02040503050406030204" pitchFamily="18" charset="0"/>
                                    </a:rPr>
                                    <m:t>2</m:t>
                                  </m:r>
                                </m:sup>
                              </m:sSup>
                            </m:e>
                          </m:d>
                        </m:den>
                      </m:f>
                    </m:oMath>
                  </m:oMathPara>
                </a14:m>
                <a:endParaRPr lang="en-US" dirty="0"/>
              </a:p>
            </p:txBody>
          </p:sp>
        </mc:Choice>
        <mc:Fallback xmlns="">
          <p:sp>
            <p:nvSpPr>
              <p:cNvPr id="9" name="Rectangle 8"/>
              <p:cNvSpPr>
                <a:spLocks noRot="1" noChangeAspect="1" noMove="1" noResize="1" noEditPoints="1" noAdjustHandles="1" noChangeArrowheads="1" noChangeShapeType="1" noTextEdit="1"/>
              </p:cNvSpPr>
              <p:nvPr/>
            </p:nvSpPr>
            <p:spPr>
              <a:xfrm>
                <a:off x="788119" y="2897920"/>
                <a:ext cx="3654911" cy="714555"/>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382931" y="3612475"/>
                <a:ext cx="4427978" cy="1200329"/>
              </a:xfrm>
              <a:prstGeom prst="rect">
                <a:avLst/>
              </a:prstGeom>
              <a:noFill/>
            </p:spPr>
            <p:txBody>
              <a:bodyPr wrap="square" rtlCol="0">
                <a:spAutoFit/>
              </a:bodyPr>
              <a:lstStyle/>
              <a:p>
                <a:r>
                  <a:rPr lang="en-US" dirty="0"/>
                  <a:t>[Valid to within 2% for </a:t>
                </a:r>
                <a14:m>
                  <m:oMath xmlns:m="http://schemas.openxmlformats.org/officeDocument/2006/math">
                    <m:r>
                      <a:rPr lang="en-US" i="1">
                        <a:latin typeface="Cambria Math" panose="02040503050406030204" pitchFamily="18" charset="0"/>
                      </a:rPr>
                      <m:t>𝑛</m:t>
                    </m:r>
                  </m:oMath>
                </a14:m>
                <a:r>
                  <a:rPr lang="en-US" dirty="0"/>
                  <a:t> &lt; 3 x 10</a:t>
                </a:r>
                <a:r>
                  <a:rPr lang="en-US" baseline="30000" dirty="0"/>
                  <a:t>17</a:t>
                </a:r>
                <a:r>
                  <a:rPr lang="en-US" dirty="0"/>
                  <a:t> cm</a:t>
                </a:r>
                <a:r>
                  <a:rPr lang="en-US" baseline="30000" dirty="0"/>
                  <a:t>-3</a:t>
                </a:r>
                <a:r>
                  <a:rPr lang="en-US" dirty="0"/>
                  <a:t>]</a:t>
                </a:r>
              </a:p>
              <a:p>
                <a:r>
                  <a:rPr lang="en-US" dirty="0"/>
                  <a:t>Systematic shift of ~2.3x10</a:t>
                </a:r>
                <a:r>
                  <a:rPr lang="en-US" baseline="30000" dirty="0"/>
                  <a:t>16</a:t>
                </a:r>
                <a:r>
                  <a:rPr lang="en-US" dirty="0"/>
                  <a:t> cm</a:t>
                </a:r>
                <a:r>
                  <a:rPr lang="en-US" baseline="30000" dirty="0"/>
                  <a:t>-3</a:t>
                </a:r>
                <a:r>
                  <a:rPr lang="en-US" dirty="0"/>
                  <a:t> for each 0.1 cm</a:t>
                </a:r>
                <a:r>
                  <a:rPr lang="en-US" baseline="30000" dirty="0"/>
                  <a:t>-1</a:t>
                </a:r>
                <a:r>
                  <a:rPr lang="en-US" dirty="0"/>
                  <a:t> change in </a:t>
                </a:r>
                <a:r>
                  <a:rPr lang="en-US" dirty="0" err="1">
                    <a:latin typeface="Symbol" panose="05050102010706020507" pitchFamily="18" charset="2"/>
                  </a:rPr>
                  <a:t>n</a:t>
                </a:r>
                <a:r>
                  <a:rPr lang="en-US" i="1" baseline="-25000" dirty="0" err="1"/>
                  <a:t>LO</a:t>
                </a:r>
                <a:endParaRPr lang="en-US" dirty="0"/>
              </a:p>
              <a:p>
                <a:endParaRPr lang="en-US" dirty="0"/>
              </a:p>
            </p:txBody>
          </p:sp>
        </mc:Choice>
        <mc:Fallback xmlns="">
          <p:sp>
            <p:nvSpPr>
              <p:cNvPr id="7" name="TextBox 6"/>
              <p:cNvSpPr txBox="1">
                <a:spLocks noRot="1" noChangeAspect="1" noMove="1" noResize="1" noEditPoints="1" noAdjustHandles="1" noChangeArrowheads="1" noChangeShapeType="1" noTextEdit="1"/>
              </p:cNvSpPr>
              <p:nvPr/>
            </p:nvSpPr>
            <p:spPr>
              <a:xfrm>
                <a:off x="382931" y="3612475"/>
                <a:ext cx="4427978" cy="1200329"/>
              </a:xfrm>
              <a:prstGeom prst="rect">
                <a:avLst/>
              </a:prstGeom>
              <a:blipFill rotWithShape="0">
                <a:blip r:embed="rId10"/>
                <a:stretch>
                  <a:fillRect l="-1240" t="-3046"/>
                </a:stretch>
              </a:blipFill>
            </p:spPr>
            <p:txBody>
              <a:bodyPr/>
              <a:lstStyle/>
              <a:p>
                <a:r>
                  <a:rPr lang="en-US">
                    <a:noFill/>
                  </a:rPr>
                  <a:t> </a:t>
                </a:r>
              </a:p>
            </p:txBody>
          </p:sp>
        </mc:Fallback>
      </mc:AlternateContent>
      <p:sp>
        <p:nvSpPr>
          <p:cNvPr id="10" name="TextBox 9"/>
          <p:cNvSpPr txBox="1"/>
          <p:nvPr/>
        </p:nvSpPr>
        <p:spPr>
          <a:xfrm>
            <a:off x="434250" y="4812804"/>
            <a:ext cx="4499230" cy="369332"/>
          </a:xfrm>
          <a:prstGeom prst="rect">
            <a:avLst/>
          </a:prstGeom>
          <a:noFill/>
        </p:spPr>
        <p:txBody>
          <a:bodyPr wrap="square" rtlCol="0">
            <a:spAutoFit/>
          </a:bodyPr>
          <a:lstStyle/>
          <a:p>
            <a:r>
              <a:rPr lang="en-US" dirty="0"/>
              <a:t>Results for MBE grown GaN nanowires</a:t>
            </a:r>
          </a:p>
        </p:txBody>
      </p:sp>
      <p:pic>
        <p:nvPicPr>
          <p:cNvPr id="11" name="Slide5a">
            <a:hlinkClick r:id="" action="ppaction://media"/>
            <a:extLst>
              <a:ext uri="{FF2B5EF4-FFF2-40B4-BE49-F238E27FC236}">
                <a16:creationId xmlns:a16="http://schemas.microsoft.com/office/drawing/2014/main" id="{E0B2A2D8-4D12-4A7D-8711-623E69D1D8BC}"/>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368800" y="3225800"/>
            <a:ext cx="406400" cy="406400"/>
          </a:xfrm>
          <a:prstGeom prst="rect">
            <a:avLst/>
          </a:prstGeom>
        </p:spPr>
      </p:pic>
      <p:pic>
        <p:nvPicPr>
          <p:cNvPr id="13" name="Slide5b">
            <a:hlinkClick r:id="" action="ppaction://media"/>
            <a:extLst>
              <a:ext uri="{FF2B5EF4-FFF2-40B4-BE49-F238E27FC236}">
                <a16:creationId xmlns:a16="http://schemas.microsoft.com/office/drawing/2014/main" id="{8DB794F1-B884-4F99-B700-D20B8A5D1F52}"/>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4544744" y="4705939"/>
            <a:ext cx="406400" cy="406400"/>
          </a:xfrm>
          <a:prstGeom prst="rect">
            <a:avLst/>
          </a:prstGeom>
        </p:spPr>
      </p:pic>
    </p:spTree>
    <p:extLst>
      <p:ext uri="{BB962C8B-B14F-4D97-AF65-F5344CB8AC3E}">
        <p14:creationId xmlns:p14="http://schemas.microsoft.com/office/powerpoint/2010/main" val="2455883913"/>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105" fill="hold"/>
                                        <p:tgtEl>
                                          <p:spTgt spid="11"/>
                                        </p:tgtEl>
                                      </p:cBhvr>
                                    </p:cmd>
                                  </p:childTnLst>
                                </p:cTn>
                              </p:par>
                            </p:childTnLst>
                          </p:cTn>
                        </p:par>
                        <p:par>
                          <p:cTn id="7" fill="hold">
                            <p:stCondLst>
                              <p:cond delay="37105"/>
                            </p:stCondLst>
                            <p:childTnLst>
                              <p:par>
                                <p:cTn id="8" presetID="1" presetClass="mediacall" presetSubtype="0" fill="hold" nodeType="afterEffect">
                                  <p:stCondLst>
                                    <p:cond delay="0"/>
                                  </p:stCondLst>
                                  <p:childTnLst>
                                    <p:cmd type="call" cmd="playFrom(0.0)">
                                      <p:cBhvr>
                                        <p:cTn id="9" dur="38382"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13"/>
                </p:tgtEl>
              </p:cMediaNode>
            </p:audio>
            <p:audio>
              <p:cMediaNode vol="80000" showWhenStopped="0">
                <p:cTn id="11"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Uncertainty in </a:t>
            </a:r>
            <a:r>
              <a:rPr lang="en-US" dirty="0" err="1">
                <a:latin typeface="Symbol" panose="05050102010706020507" pitchFamily="18" charset="2"/>
              </a:rPr>
              <a:t>n</a:t>
            </a:r>
            <a:r>
              <a:rPr lang="en-US" i="1" baseline="-25000" dirty="0" err="1"/>
              <a:t>LO</a:t>
            </a:r>
            <a:r>
              <a:rPr lang="en-US" dirty="0"/>
              <a:t> limits accuracy</a:t>
            </a:r>
          </a:p>
        </p:txBody>
      </p:sp>
      <p:sp>
        <p:nvSpPr>
          <p:cNvPr id="3" name="Slide Number Placeholder 2"/>
          <p:cNvSpPr>
            <a:spLocks noGrp="1"/>
          </p:cNvSpPr>
          <p:nvPr>
            <p:ph type="sldNum" sz="quarter" idx="11"/>
          </p:nvPr>
        </p:nvSpPr>
        <p:spPr/>
        <p:txBody>
          <a:bodyPr/>
          <a:lstStyle/>
          <a:p>
            <a:pPr>
              <a:defRPr/>
            </a:pPr>
            <a:fld id="{9B9C4187-1E6B-41F5-90A8-49D3FC15410B}" type="slidenum">
              <a:rPr lang="en-US" smtClean="0"/>
              <a:pPr>
                <a:defRPr/>
              </a:pPr>
              <a:t>6</a:t>
            </a:fld>
            <a:endParaRPr lang="en-US"/>
          </a:p>
        </p:txBody>
      </p:sp>
      <p:sp>
        <p:nvSpPr>
          <p:cNvPr id="4" name="TextBox 3"/>
          <p:cNvSpPr txBox="1"/>
          <p:nvPr/>
        </p:nvSpPr>
        <p:spPr>
          <a:xfrm>
            <a:off x="680728" y="1311644"/>
            <a:ext cx="8188944" cy="369332"/>
          </a:xfrm>
          <a:prstGeom prst="rect">
            <a:avLst/>
          </a:prstGeom>
          <a:noFill/>
        </p:spPr>
        <p:txBody>
          <a:bodyPr wrap="square" rtlCol="0">
            <a:spAutoFit/>
          </a:bodyPr>
          <a:lstStyle/>
          <a:p>
            <a:r>
              <a:rPr lang="en-US" dirty="0"/>
              <a:t>LPP+ peak location is measured relative to </a:t>
            </a:r>
            <a:r>
              <a:rPr lang="en-US" dirty="0" err="1">
                <a:latin typeface="Symbol" panose="05050102010706020507" pitchFamily="18" charset="2"/>
              </a:rPr>
              <a:t>n</a:t>
            </a:r>
            <a:r>
              <a:rPr lang="en-US" i="1" baseline="-25000" dirty="0" err="1"/>
              <a:t>LO</a:t>
            </a:r>
            <a:r>
              <a:rPr lang="en-US" i="1" dirty="0"/>
              <a:t> </a:t>
            </a:r>
            <a:r>
              <a:rPr lang="en-US" dirty="0"/>
              <a:t>to determine </a:t>
            </a:r>
            <a:r>
              <a:rPr lang="en-US" i="1" dirty="0"/>
              <a:t>n</a:t>
            </a:r>
            <a:endParaRPr lang="en-US" dirty="0"/>
          </a:p>
        </p:txBody>
      </p:sp>
      <p:sp>
        <p:nvSpPr>
          <p:cNvPr id="5" name="TextBox 4"/>
          <p:cNvSpPr txBox="1"/>
          <p:nvPr/>
        </p:nvSpPr>
        <p:spPr>
          <a:xfrm>
            <a:off x="352628" y="2373259"/>
            <a:ext cx="8421924" cy="1200329"/>
          </a:xfrm>
          <a:prstGeom prst="rect">
            <a:avLst/>
          </a:prstGeom>
          <a:noFill/>
        </p:spPr>
        <p:txBody>
          <a:bodyPr wrap="square" rtlCol="0">
            <a:spAutoFit/>
          </a:bodyPr>
          <a:lstStyle/>
          <a:p>
            <a:pPr marL="285750" indent="-285750">
              <a:buFont typeface="Arial" panose="020B0604020202020204" pitchFamily="34" charset="0"/>
              <a:buChar char="•"/>
            </a:pPr>
            <a:r>
              <a:rPr lang="en-US" dirty="0"/>
              <a:t>GaN has two closely spaced LO phonon peaks- A</a:t>
            </a:r>
            <a:r>
              <a:rPr lang="en-US" baseline="-25000" dirty="0"/>
              <a:t>1</a:t>
            </a:r>
            <a:r>
              <a:rPr lang="en-US" dirty="0"/>
              <a:t>(LO) at 734 cm</a:t>
            </a:r>
            <a:r>
              <a:rPr lang="en-US" baseline="30000" dirty="0"/>
              <a:t>-1</a:t>
            </a:r>
            <a:r>
              <a:rPr lang="en-US" dirty="0"/>
              <a:t> and E</a:t>
            </a:r>
            <a:r>
              <a:rPr lang="en-US" baseline="-25000" dirty="0"/>
              <a:t>1</a:t>
            </a:r>
            <a:r>
              <a:rPr lang="en-US" dirty="0"/>
              <a:t>(LO) at 741 cm</a:t>
            </a:r>
            <a:r>
              <a:rPr lang="en-US" baseline="30000" dirty="0"/>
              <a:t>-1</a:t>
            </a:r>
          </a:p>
          <a:p>
            <a:pPr marL="285750" indent="-285750">
              <a:buFont typeface="Arial" panose="020B0604020202020204" pitchFamily="34" charset="0"/>
              <a:buChar char="•"/>
            </a:pPr>
            <a:r>
              <a:rPr lang="en-US" dirty="0"/>
              <a:t>In films, selection rules operate such that one or the other can usually be eliminated (e. g. E</a:t>
            </a:r>
            <a:r>
              <a:rPr lang="en-US" baseline="-25000" dirty="0"/>
              <a:t>1</a:t>
            </a:r>
            <a:r>
              <a:rPr lang="en-US" dirty="0"/>
              <a:t>(LO) does not contribute in back-scatter geometry)</a:t>
            </a:r>
          </a:p>
        </p:txBody>
      </p:sp>
      <p:sp>
        <p:nvSpPr>
          <p:cNvPr id="6" name="TextBox 5"/>
          <p:cNvSpPr txBox="1"/>
          <p:nvPr/>
        </p:nvSpPr>
        <p:spPr>
          <a:xfrm>
            <a:off x="613559" y="5607078"/>
            <a:ext cx="7006441" cy="830997"/>
          </a:xfrm>
          <a:prstGeom prst="rect">
            <a:avLst/>
          </a:prstGeom>
          <a:noFill/>
        </p:spPr>
        <p:txBody>
          <a:bodyPr wrap="square" rtlCol="0">
            <a:spAutoFit/>
          </a:bodyPr>
          <a:lstStyle/>
          <a:p>
            <a:pPr algn="ctr"/>
            <a:r>
              <a:rPr lang="en-US" sz="2400" dirty="0">
                <a:solidFill>
                  <a:schemeClr val="accent1">
                    <a:lumMod val="50000"/>
                  </a:schemeClr>
                </a:solidFill>
              </a:rPr>
              <a:t>What happens in edge-on geometry?</a:t>
            </a:r>
          </a:p>
          <a:p>
            <a:pPr algn="ctr"/>
            <a:endParaRPr lang="en-US" sz="2400" dirty="0">
              <a:solidFill>
                <a:schemeClr val="accent1">
                  <a:lumMod val="50000"/>
                </a:schemeClr>
              </a:solidFill>
            </a:endParaRPr>
          </a:p>
        </p:txBody>
      </p:sp>
      <p:sp>
        <p:nvSpPr>
          <p:cNvPr id="7" name="TextBox 6"/>
          <p:cNvSpPr txBox="1"/>
          <p:nvPr/>
        </p:nvSpPr>
        <p:spPr>
          <a:xfrm>
            <a:off x="264876" y="3934071"/>
            <a:ext cx="8421924" cy="1477328"/>
          </a:xfrm>
          <a:prstGeom prst="rect">
            <a:avLst/>
          </a:prstGeom>
          <a:noFill/>
        </p:spPr>
        <p:txBody>
          <a:bodyPr wrap="square" rtlCol="0">
            <a:spAutoFit/>
          </a:bodyPr>
          <a:lstStyle/>
          <a:p>
            <a:pPr marL="285750" indent="-285750">
              <a:buFont typeface="Arial" panose="020B0604020202020204" pitchFamily="34" charset="0"/>
              <a:buChar char="•"/>
            </a:pPr>
            <a:r>
              <a:rPr lang="en-US" dirty="0"/>
              <a:t>Top view Raman measurements show a mixture of the two phonon modes producing a quasi-LO peak with frequency 739.10 ± 0.12 cm</a:t>
            </a:r>
            <a:r>
              <a:rPr lang="en-US" baseline="30000" dirty="0"/>
              <a:t>-1</a:t>
            </a:r>
            <a:r>
              <a:rPr lang="en-US" dirty="0"/>
              <a:t> for </a:t>
            </a:r>
            <a:r>
              <a:rPr lang="en-US" dirty="0" err="1"/>
              <a:t>undoped</a:t>
            </a:r>
            <a:r>
              <a:rPr lang="en-US" dirty="0"/>
              <a:t> material </a:t>
            </a:r>
          </a:p>
          <a:p>
            <a:pPr marL="285750" indent="-285750">
              <a:buFont typeface="Arial" panose="020B0604020202020204" pitchFamily="34" charset="0"/>
              <a:buChar char="•"/>
            </a:pPr>
            <a:r>
              <a:rPr lang="en-US" dirty="0"/>
              <a:t>Agrees with geometrical average of completely randomized paths and polarizations</a:t>
            </a:r>
          </a:p>
        </p:txBody>
      </p:sp>
      <p:pic>
        <p:nvPicPr>
          <p:cNvPr id="12" name="Slide6c">
            <a:hlinkClick r:id="" action="ppaction://media"/>
            <a:extLst>
              <a:ext uri="{FF2B5EF4-FFF2-40B4-BE49-F238E27FC236}">
                <a16:creationId xmlns:a16="http://schemas.microsoft.com/office/drawing/2014/main" id="{FA5E9FCA-CA8F-49B4-8F35-11A5BC0183E0}"/>
              </a:ext>
            </a:extLst>
          </p:cNvPr>
          <p:cNvPicPr>
            <a:picLocks noChangeAspect="1"/>
          </p:cNvPicPr>
          <p:nvPr>
            <a:audioFile r:link="rId1"/>
            <p:extLst>
              <p:ext uri="{DAA4B4D4-6D71-4841-9C94-3DE7FCFB9230}">
                <p14:media xmlns:p14="http://schemas.microsoft.com/office/powerpoint/2010/main" r:embed="rId2">
                  <p14:trim end="837.1473"/>
                </p14:media>
              </p:ext>
            </p:extLst>
          </p:nvPr>
        </p:nvPicPr>
        <p:blipFill>
          <a:blip r:embed="rId11"/>
          <a:stretch>
            <a:fillRect/>
          </a:stretch>
        </p:blipFill>
        <p:spPr>
          <a:xfrm>
            <a:off x="4272638" y="5109528"/>
            <a:ext cx="406400" cy="406400"/>
          </a:xfrm>
          <a:prstGeom prst="rect">
            <a:avLst/>
          </a:prstGeom>
        </p:spPr>
      </p:pic>
      <p:pic>
        <p:nvPicPr>
          <p:cNvPr id="16" name="Slide6b">
            <a:hlinkClick r:id="" action="ppaction://media"/>
            <a:extLst>
              <a:ext uri="{FF2B5EF4-FFF2-40B4-BE49-F238E27FC236}">
                <a16:creationId xmlns:a16="http://schemas.microsoft.com/office/drawing/2014/main" id="{E765DF20-4F13-4D26-8BC7-DB1305EF8F34}"/>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4293937" y="3492328"/>
            <a:ext cx="406400" cy="406400"/>
          </a:xfrm>
          <a:prstGeom prst="rect">
            <a:avLst/>
          </a:prstGeom>
        </p:spPr>
      </p:pic>
      <p:pic>
        <p:nvPicPr>
          <p:cNvPr id="17" name="Slide6d">
            <a:hlinkClick r:id="" action="ppaction://media"/>
            <a:extLst>
              <a:ext uri="{FF2B5EF4-FFF2-40B4-BE49-F238E27FC236}">
                <a16:creationId xmlns:a16="http://schemas.microsoft.com/office/drawing/2014/main" id="{EC653626-1872-47CE-BCD5-D25E062376A7}"/>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4272638" y="6226176"/>
            <a:ext cx="406400" cy="406400"/>
          </a:xfrm>
          <a:prstGeom prst="rect">
            <a:avLst/>
          </a:prstGeom>
        </p:spPr>
      </p:pic>
      <p:pic>
        <p:nvPicPr>
          <p:cNvPr id="13" name="Slide6a">
            <a:hlinkClick r:id="" action="ppaction://media"/>
            <a:extLst>
              <a:ext uri="{FF2B5EF4-FFF2-40B4-BE49-F238E27FC236}">
                <a16:creationId xmlns:a16="http://schemas.microsoft.com/office/drawing/2014/main" id="{4199A680-F569-4CA1-8BDB-732FF2AF2316}"/>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4360390" y="1809576"/>
            <a:ext cx="406400" cy="406400"/>
          </a:xfrm>
          <a:prstGeom prst="rect">
            <a:avLst/>
          </a:prstGeom>
        </p:spPr>
      </p:pic>
    </p:spTree>
    <p:extLst>
      <p:ext uri="{BB962C8B-B14F-4D97-AF65-F5344CB8AC3E}">
        <p14:creationId xmlns:p14="http://schemas.microsoft.com/office/powerpoint/2010/main" val="4286205384"/>
      </p:ext>
    </p:extLst>
  </p:cSld>
  <p:clrMapOvr>
    <a:masterClrMapping/>
  </p:clrMapOvr>
  <mc:AlternateContent xmlns:mc="http://schemas.openxmlformats.org/markup-compatibility/2006" xmlns:p14="http://schemas.microsoft.com/office/powerpoint/2010/main">
    <mc:Choice Requires="p14">
      <p:transition spd="slow" p14:dur="2000" advClick="0" advTm="120000"/>
    </mc:Choice>
    <mc:Fallback xmlns="">
      <p:transition spd="slow" advClick="0" advTm="1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941" fill="hold"/>
                                        <p:tgtEl>
                                          <p:spTgt spid="13"/>
                                        </p:tgtEl>
                                      </p:cBhvr>
                                    </p:cmd>
                                  </p:childTnLst>
                                </p:cTn>
                              </p:par>
                            </p:childTnLst>
                          </p:cTn>
                        </p:par>
                        <p:par>
                          <p:cTn id="7" fill="hold">
                            <p:stCondLst>
                              <p:cond delay="28941"/>
                            </p:stCondLst>
                            <p:childTnLst>
                              <p:par>
                                <p:cTn id="8" presetID="1"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par>
                          <p:cTn id="10" fill="hold">
                            <p:stCondLst>
                              <p:cond delay="28941"/>
                            </p:stCondLst>
                            <p:childTnLst>
                              <p:par>
                                <p:cTn id="11" presetID="1" presetClass="mediacall" presetSubtype="0" fill="hold" nodeType="afterEffect">
                                  <p:stCondLst>
                                    <p:cond delay="0"/>
                                  </p:stCondLst>
                                  <p:childTnLst>
                                    <p:cmd type="call" cmd="playFrom(0.0)">
                                      <p:cBhvr>
                                        <p:cTn id="12" dur="38359" fill="hold"/>
                                        <p:tgtEl>
                                          <p:spTgt spid="16"/>
                                        </p:tgtEl>
                                      </p:cBhvr>
                                    </p:cmd>
                                  </p:childTnLst>
                                </p:cTn>
                              </p:par>
                            </p:childTnLst>
                          </p:cTn>
                        </p:par>
                        <p:par>
                          <p:cTn id="13" fill="hold">
                            <p:stCondLst>
                              <p:cond delay="67300"/>
                            </p:stCondLst>
                            <p:childTnLst>
                              <p:par>
                                <p:cTn id="14" presetID="1"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par>
                          <p:cTn id="16" fill="hold">
                            <p:stCondLst>
                              <p:cond delay="67300"/>
                            </p:stCondLst>
                            <p:childTnLst>
                              <p:par>
                                <p:cTn id="17" presetID="1" presetClass="mediacall" presetSubtype="0" fill="hold" nodeType="afterEffect">
                                  <p:stCondLst>
                                    <p:cond delay="0"/>
                                  </p:stCondLst>
                                  <p:childTnLst>
                                    <p:cmd type="call" cmd="playFrom(0.0)">
                                      <p:cBhvr>
                                        <p:cTn id="18" dur="30868" fill="hold"/>
                                        <p:tgtEl>
                                          <p:spTgt spid="12"/>
                                        </p:tgtEl>
                                      </p:cBhvr>
                                    </p:cmd>
                                  </p:childTnLst>
                                </p:cTn>
                              </p:par>
                            </p:childTnLst>
                          </p:cTn>
                        </p:par>
                        <p:par>
                          <p:cTn id="19" fill="hold">
                            <p:stCondLst>
                              <p:cond delay="98168"/>
                            </p:stCondLst>
                            <p:childTnLst>
                              <p:par>
                                <p:cTn id="20" presetID="45" presetClass="entr" presetSubtype="0"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2000"/>
                                        <p:tgtEl>
                                          <p:spTgt spid="6"/>
                                        </p:tgtEl>
                                      </p:cBhvr>
                                    </p:animEffect>
                                    <p:anim calcmode="lin" valueType="num">
                                      <p:cBhvr>
                                        <p:cTn id="23" dur="2000" fill="hold"/>
                                        <p:tgtEl>
                                          <p:spTgt spid="6"/>
                                        </p:tgtEl>
                                        <p:attrNameLst>
                                          <p:attrName>ppt_w</p:attrName>
                                        </p:attrNameLst>
                                      </p:cBhvr>
                                      <p:tavLst>
                                        <p:tav tm="0" fmla="#ppt_w*sin(2.5*pi*$)">
                                          <p:val>
                                            <p:fltVal val="0"/>
                                          </p:val>
                                        </p:tav>
                                        <p:tav tm="100000">
                                          <p:val>
                                            <p:fltVal val="1"/>
                                          </p:val>
                                        </p:tav>
                                      </p:tavLst>
                                    </p:anim>
                                    <p:anim calcmode="lin" valueType="num">
                                      <p:cBhvr>
                                        <p:cTn id="24" dur="2000" fill="hold"/>
                                        <p:tgtEl>
                                          <p:spTgt spid="6"/>
                                        </p:tgtEl>
                                        <p:attrNameLst>
                                          <p:attrName>ppt_h</p:attrName>
                                        </p:attrNameLst>
                                      </p:cBhvr>
                                      <p:tavLst>
                                        <p:tav tm="0">
                                          <p:val>
                                            <p:strVal val="#ppt_h"/>
                                          </p:val>
                                        </p:tav>
                                        <p:tav tm="100000">
                                          <p:val>
                                            <p:strVal val="#ppt_h"/>
                                          </p:val>
                                        </p:tav>
                                      </p:tavLst>
                                    </p:anim>
                                  </p:childTnLst>
                                </p:cTn>
                              </p:par>
                            </p:childTnLst>
                          </p:cTn>
                        </p:par>
                        <p:par>
                          <p:cTn id="25" fill="hold">
                            <p:stCondLst>
                              <p:cond delay="100168"/>
                            </p:stCondLst>
                            <p:childTnLst>
                              <p:par>
                                <p:cTn id="26" presetID="1" presetClass="mediacall" presetSubtype="0" fill="hold" nodeType="afterEffect">
                                  <p:stCondLst>
                                    <p:cond delay="0"/>
                                  </p:stCondLst>
                                  <p:childTnLst>
                                    <p:cmd type="call" cmd="playFrom(0.0)">
                                      <p:cBhvr>
                                        <p:cTn id="27" dur="2432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8" fill="hold" display="0">
                  <p:stCondLst>
                    <p:cond delay="indefinite"/>
                  </p:stCondLst>
                  <p:endCondLst>
                    <p:cond evt="onStopAudio" delay="0">
                      <p:tgtEl>
                        <p:sldTgt/>
                      </p:tgtEl>
                    </p:cond>
                  </p:endCondLst>
                </p:cTn>
                <p:tgtEl>
                  <p:spTgt spid="12"/>
                </p:tgtEl>
              </p:cMediaNode>
            </p:audio>
            <p:audio>
              <p:cMediaNode vol="80000" showWhenStopped="0">
                <p:cTn id="29" fill="hold" display="0">
                  <p:stCondLst>
                    <p:cond delay="indefinite"/>
                  </p:stCondLst>
                  <p:endCondLst>
                    <p:cond evt="onStopAudio" delay="0">
                      <p:tgtEl>
                        <p:sldTgt/>
                      </p:tgtEl>
                    </p:cond>
                  </p:endCondLst>
                </p:cTn>
                <p:tgtEl>
                  <p:spTgt spid="16"/>
                </p:tgtEl>
              </p:cMediaNode>
            </p:audio>
            <p:audio>
              <p:cMediaNode vol="80000" showWhenStopped="0">
                <p:cTn id="30" fill="hold" display="0">
                  <p:stCondLst>
                    <p:cond delay="indefinite"/>
                  </p:stCondLst>
                  <p:endCondLst>
                    <p:cond evt="onStopAudio" delay="0">
                      <p:tgtEl>
                        <p:sldTgt/>
                      </p:tgtEl>
                    </p:cond>
                  </p:endCondLst>
                </p:cTn>
                <p:tgtEl>
                  <p:spTgt spid="17"/>
                </p:tgtEl>
              </p:cMediaNode>
            </p:audio>
            <p:audio>
              <p:cMediaNode vol="80000" showWhenStopped="0">
                <p:cTn id="31" fill="hold" display="0">
                  <p:stCondLst>
                    <p:cond delay="indefinite"/>
                  </p:stCondLst>
                  <p:endCondLst>
                    <p:cond evt="onStopAudio" delay="0">
                      <p:tgtEl>
                        <p:sldTgt/>
                      </p:tgtEl>
                    </p:cond>
                  </p:endCondLst>
                </p:cTn>
                <p:tgtEl>
                  <p:spTgt spid="13"/>
                </p:tgtEl>
              </p:cMediaNode>
            </p:audio>
          </p:childTnLst>
        </p:cTn>
      </p:par>
    </p:tnLst>
    <p:bldLst>
      <p:bldP spid="5" grpId="0"/>
      <p:bldP spid="6"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Spatial Resolution</a:t>
            </a:r>
          </a:p>
        </p:txBody>
      </p:sp>
      <p:sp>
        <p:nvSpPr>
          <p:cNvPr id="3" name="Slide Number Placeholder 2"/>
          <p:cNvSpPr>
            <a:spLocks noGrp="1"/>
          </p:cNvSpPr>
          <p:nvPr>
            <p:ph type="sldNum" sz="quarter" idx="11"/>
          </p:nvPr>
        </p:nvSpPr>
        <p:spPr/>
        <p:txBody>
          <a:bodyPr/>
          <a:lstStyle/>
          <a:p>
            <a:pPr>
              <a:defRPr/>
            </a:pPr>
            <a:fld id="{9B9C4187-1E6B-41F5-90A8-49D3FC15410B}" type="slidenum">
              <a:rPr lang="en-US" smtClean="0"/>
              <a:pPr>
                <a:defRPr/>
              </a:pPr>
              <a:t>7</a:t>
            </a:fld>
            <a:endParaRPr lang="en-US"/>
          </a:p>
        </p:txBody>
      </p:sp>
      <p:sp>
        <p:nvSpPr>
          <p:cNvPr id="6" name="Rectangle 5"/>
          <p:cNvSpPr/>
          <p:nvPr/>
        </p:nvSpPr>
        <p:spPr>
          <a:xfrm>
            <a:off x="979997" y="4932342"/>
            <a:ext cx="7494017" cy="1477328"/>
          </a:xfrm>
          <a:prstGeom prst="rect">
            <a:avLst/>
          </a:prstGeom>
        </p:spPr>
        <p:txBody>
          <a:bodyPr wrap="square">
            <a:spAutoFit/>
          </a:bodyPr>
          <a:lstStyle/>
          <a:p>
            <a:pPr marL="457200" lvl="0" indent="-457200">
              <a:spcBef>
                <a:spcPts val="0"/>
              </a:spcBef>
              <a:defRPr/>
            </a:pPr>
            <a:r>
              <a:rPr lang="en-US" kern="0" dirty="0">
                <a:solidFill>
                  <a:sysClr val="windowText" lastClr="000000"/>
                </a:solidFill>
                <a:sym typeface="Symbol"/>
              </a:rPr>
              <a:t>Spot size on sample surface (estimate): </a:t>
            </a:r>
          </a:p>
          <a:p>
            <a:pPr marL="457200" lvl="0" indent="-457200">
              <a:spcBef>
                <a:spcPts val="0"/>
              </a:spcBef>
              <a:defRPr/>
            </a:pPr>
            <a:r>
              <a:rPr lang="en-US" kern="0" dirty="0">
                <a:solidFill>
                  <a:srgbClr val="0070C0"/>
                </a:solidFill>
                <a:sym typeface="Symbol"/>
              </a:rPr>
              <a:t>1.0 m parallel to NW axes, 2.4 m in plane of incidence</a:t>
            </a:r>
          </a:p>
          <a:p>
            <a:pPr marL="457200" indent="-457200">
              <a:spcBef>
                <a:spcPts val="0"/>
              </a:spcBef>
              <a:defRPr/>
            </a:pPr>
            <a:r>
              <a:rPr lang="en-US" kern="0" dirty="0">
                <a:solidFill>
                  <a:sysClr val="windowText" lastClr="000000"/>
                </a:solidFill>
                <a:sym typeface="Symbol"/>
              </a:rPr>
              <a:t>Multiple scattering appears to increase probed volume to sample a distance along nanowire length of about 3 m</a:t>
            </a:r>
          </a:p>
          <a:p>
            <a:pPr marL="457200" lvl="0" indent="-457200">
              <a:spcBef>
                <a:spcPts val="0"/>
              </a:spcBef>
              <a:defRPr/>
            </a:pPr>
            <a:endParaRPr lang="en-US" kern="0" dirty="0">
              <a:solidFill>
                <a:srgbClr val="0070C0"/>
              </a:solidFill>
              <a:sym typeface="Symbol"/>
            </a:endParaRPr>
          </a:p>
        </p:txBody>
      </p:sp>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43181" t="21328" r="36754" b="15176"/>
          <a:stretch/>
        </p:blipFill>
        <p:spPr>
          <a:xfrm>
            <a:off x="4727006" y="1881449"/>
            <a:ext cx="978530" cy="2322416"/>
          </a:xfrm>
          <a:prstGeom prst="rect">
            <a:avLst/>
          </a:prstGeom>
        </p:spPr>
      </p:pic>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l="41364" t="21470" r="37598" b="14434"/>
          <a:stretch/>
        </p:blipFill>
        <p:spPr>
          <a:xfrm>
            <a:off x="5728117" y="1871373"/>
            <a:ext cx="1025981" cy="2344367"/>
          </a:xfrm>
          <a:prstGeom prst="rect">
            <a:avLst/>
          </a:prstGeom>
        </p:spPr>
      </p:pic>
      <p:pic>
        <p:nvPicPr>
          <p:cNvPr id="9" name="Picture 8"/>
          <p:cNvPicPr>
            <a:picLocks noChangeAspect="1"/>
          </p:cNvPicPr>
          <p:nvPr/>
        </p:nvPicPr>
        <p:blipFill rotWithShape="1">
          <a:blip r:embed="rId7">
            <a:extLst>
              <a:ext uri="{28A0092B-C50C-407E-A947-70E740481C1C}">
                <a14:useLocalDpi xmlns:a14="http://schemas.microsoft.com/office/drawing/2010/main" val="0"/>
              </a:ext>
            </a:extLst>
          </a:blip>
          <a:srcRect l="39461" t="22807" r="37942" b="13825"/>
          <a:stretch/>
        </p:blipFill>
        <p:spPr>
          <a:xfrm>
            <a:off x="6801652" y="1886146"/>
            <a:ext cx="1102010" cy="2317719"/>
          </a:xfrm>
          <a:prstGeom prst="rect">
            <a:avLst/>
          </a:prstGeom>
        </p:spPr>
      </p:pic>
      <p:pic>
        <p:nvPicPr>
          <p:cNvPr id="10" name="Picture 9"/>
          <p:cNvPicPr>
            <a:picLocks noChangeAspect="1"/>
          </p:cNvPicPr>
          <p:nvPr/>
        </p:nvPicPr>
        <p:blipFill rotWithShape="1">
          <a:blip r:embed="rId8">
            <a:extLst>
              <a:ext uri="{28A0092B-C50C-407E-A947-70E740481C1C}">
                <a14:useLocalDpi xmlns:a14="http://schemas.microsoft.com/office/drawing/2010/main" val="0"/>
              </a:ext>
            </a:extLst>
          </a:blip>
          <a:srcRect l="37131" t="27472" r="42601" b="9866"/>
          <a:stretch/>
        </p:blipFill>
        <p:spPr>
          <a:xfrm>
            <a:off x="7951216" y="1888177"/>
            <a:ext cx="988430" cy="2291937"/>
          </a:xfrm>
          <a:prstGeom prst="rect">
            <a:avLst/>
          </a:prstGeom>
        </p:spPr>
      </p:pic>
      <p:pic>
        <p:nvPicPr>
          <p:cNvPr id="11" name="Picture 10"/>
          <p:cNvPicPr>
            <a:picLocks noChangeAspect="1"/>
          </p:cNvPicPr>
          <p:nvPr/>
        </p:nvPicPr>
        <p:blipFill>
          <a:blip r:embed="rId9"/>
          <a:stretch>
            <a:fillRect/>
          </a:stretch>
        </p:blipFill>
        <p:spPr>
          <a:xfrm>
            <a:off x="-201299" y="1171575"/>
            <a:ext cx="4928305" cy="3672000"/>
          </a:xfrm>
          <a:prstGeom prst="rect">
            <a:avLst/>
          </a:prstGeom>
        </p:spPr>
      </p:pic>
      <p:cxnSp>
        <p:nvCxnSpPr>
          <p:cNvPr id="13" name="Straight Arrow Connector 12"/>
          <p:cNvCxnSpPr/>
          <p:nvPr/>
        </p:nvCxnSpPr>
        <p:spPr>
          <a:xfrm>
            <a:off x="5094514" y="1721922"/>
            <a:ext cx="285008"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5071178" y="1284203"/>
            <a:ext cx="1730474" cy="369332"/>
          </a:xfrm>
          <a:prstGeom prst="rect">
            <a:avLst/>
          </a:prstGeom>
          <a:noFill/>
        </p:spPr>
        <p:txBody>
          <a:bodyPr wrap="none" rtlCol="0">
            <a:spAutoFit/>
          </a:bodyPr>
          <a:lstStyle/>
          <a:p>
            <a:r>
              <a:rPr lang="en-US" dirty="0"/>
              <a:t>NWs (~ 11 µm)</a:t>
            </a:r>
          </a:p>
        </p:txBody>
      </p:sp>
      <p:cxnSp>
        <p:nvCxnSpPr>
          <p:cNvPr id="15" name="Straight Arrow Connector 14"/>
          <p:cNvCxnSpPr/>
          <p:nvPr/>
        </p:nvCxnSpPr>
        <p:spPr>
          <a:xfrm>
            <a:off x="6098603" y="1721922"/>
            <a:ext cx="285008"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7210153" y="1733797"/>
            <a:ext cx="285008"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8264402" y="1745672"/>
            <a:ext cx="285008"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8" name="Slide7a">
            <a:hlinkClick r:id="" action="ppaction://media"/>
            <a:extLst>
              <a:ext uri="{FF2B5EF4-FFF2-40B4-BE49-F238E27FC236}">
                <a16:creationId xmlns:a16="http://schemas.microsoft.com/office/drawing/2014/main" id="{B14B40AB-09C9-4327-B24C-066C28A6C5F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327799" y="4212836"/>
            <a:ext cx="406400" cy="406400"/>
          </a:xfrm>
          <a:prstGeom prst="rect">
            <a:avLst/>
          </a:prstGeom>
        </p:spPr>
      </p:pic>
    </p:spTree>
    <p:extLst>
      <p:ext uri="{BB962C8B-B14F-4D97-AF65-F5344CB8AC3E}">
        <p14:creationId xmlns:p14="http://schemas.microsoft.com/office/powerpoint/2010/main" val="1492552315"/>
      </p:ext>
    </p:extLst>
  </p:cSld>
  <p:clrMapOvr>
    <a:masterClrMapping/>
  </p:clrMapOvr>
  <mc:AlternateContent xmlns:mc="http://schemas.openxmlformats.org/markup-compatibility/2006" xmlns:p14="http://schemas.microsoft.com/office/powerpoint/2010/main">
    <mc:Choice Requires="p14">
      <p:transition spd="slow" p14:dur="2000" advClick="0" advTm="54000"/>
    </mc:Choice>
    <mc:Fallback xmlns="">
      <p:transition spd="slow" advClick="0" advTm="5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008"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Edge-on Data</a:t>
            </a:r>
          </a:p>
        </p:txBody>
      </p:sp>
      <p:sp>
        <p:nvSpPr>
          <p:cNvPr id="3" name="Slide Number Placeholder 2"/>
          <p:cNvSpPr>
            <a:spLocks noGrp="1"/>
          </p:cNvSpPr>
          <p:nvPr>
            <p:ph type="sldNum" sz="quarter" idx="11"/>
          </p:nvPr>
        </p:nvSpPr>
        <p:spPr/>
        <p:txBody>
          <a:bodyPr/>
          <a:lstStyle/>
          <a:p>
            <a:pPr>
              <a:defRPr/>
            </a:pPr>
            <a:fld id="{9B9C4187-1E6B-41F5-90A8-49D3FC15410B}" type="slidenum">
              <a:rPr lang="en-US" smtClean="0"/>
              <a:pPr>
                <a:defRPr/>
              </a:pPr>
              <a:t>8</a:t>
            </a:fld>
            <a:endParaRPr lang="en-US"/>
          </a:p>
        </p:txBody>
      </p:sp>
      <p:sp>
        <p:nvSpPr>
          <p:cNvPr id="4" name="TextBox 3"/>
          <p:cNvSpPr txBox="1"/>
          <p:nvPr/>
        </p:nvSpPr>
        <p:spPr>
          <a:xfrm>
            <a:off x="322730" y="5371000"/>
            <a:ext cx="8681422" cy="1200329"/>
          </a:xfrm>
          <a:prstGeom prst="rect">
            <a:avLst/>
          </a:prstGeom>
          <a:noFill/>
        </p:spPr>
        <p:txBody>
          <a:bodyPr wrap="square" rtlCol="0">
            <a:spAutoFit/>
          </a:bodyPr>
          <a:lstStyle/>
          <a:p>
            <a:pPr marL="285750" indent="-285750">
              <a:buFont typeface="Arial" panose="020B0604020202020204" pitchFamily="34" charset="0"/>
              <a:buChar char="•"/>
            </a:pPr>
            <a:r>
              <a:rPr lang="en-US" dirty="0"/>
              <a:t>Apparent carrier concentration increases toward tip, and then a slight decrease</a:t>
            </a:r>
          </a:p>
          <a:p>
            <a:pPr marL="285750" indent="-285750">
              <a:buFont typeface="Arial" panose="020B0604020202020204" pitchFamily="34" charset="0"/>
              <a:buChar char="•"/>
            </a:pPr>
            <a:r>
              <a:rPr lang="en-US" dirty="0"/>
              <a:t>Increase similar for a variety of runs ( ~4 x10</a:t>
            </a:r>
            <a:r>
              <a:rPr lang="en-US" baseline="30000" dirty="0"/>
              <a:t>16</a:t>
            </a:r>
            <a:r>
              <a:rPr lang="en-US" dirty="0"/>
              <a:t> cm</a:t>
            </a:r>
            <a:r>
              <a:rPr lang="en-US" baseline="30000" dirty="0"/>
              <a:t>-3</a:t>
            </a:r>
            <a:r>
              <a:rPr lang="en-US" dirty="0"/>
              <a:t>),  including </a:t>
            </a:r>
            <a:r>
              <a:rPr lang="en-US" i="1" dirty="0" err="1"/>
              <a:t>undoped</a:t>
            </a:r>
            <a:r>
              <a:rPr lang="en-US" dirty="0"/>
              <a:t> nanowires – hard to explain with a growth mechanism</a:t>
            </a:r>
          </a:p>
          <a:p>
            <a:pPr marL="285750" indent="-285750">
              <a:buFont typeface="Arial" panose="020B0604020202020204" pitchFamily="34" charset="0"/>
              <a:buChar char="•"/>
            </a:pPr>
            <a:r>
              <a:rPr lang="en-US" dirty="0"/>
              <a:t>Could this be a shift in the quasi-LO mode due to different mixing of modes?   </a:t>
            </a:r>
          </a:p>
        </p:txBody>
      </p:sp>
      <p:sp>
        <p:nvSpPr>
          <p:cNvPr id="6" name="Rectangle 5"/>
          <p:cNvSpPr/>
          <p:nvPr/>
        </p:nvSpPr>
        <p:spPr>
          <a:xfrm>
            <a:off x="6993718" y="3119718"/>
            <a:ext cx="649356" cy="552381"/>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622656" y="3685352"/>
            <a:ext cx="1338470" cy="1325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p:cNvCxnSpPr/>
          <p:nvPr/>
        </p:nvCxnSpPr>
        <p:spPr>
          <a:xfrm rot="3900000">
            <a:off x="7913109" y="2120972"/>
            <a:ext cx="0" cy="1351721"/>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3900000">
            <a:off x="8025753" y="2127598"/>
            <a:ext cx="0" cy="1351721"/>
          </a:xfrm>
          <a:prstGeom prst="straightConnector1">
            <a:avLst/>
          </a:prstGeom>
          <a:ln w="28575">
            <a:solidFill>
              <a:srgbClr val="7E000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6" name="Freeform 15"/>
          <p:cNvSpPr>
            <a:spLocks noChangeAspect="1"/>
          </p:cNvSpPr>
          <p:nvPr/>
        </p:nvSpPr>
        <p:spPr>
          <a:xfrm>
            <a:off x="7660904" y="2664312"/>
            <a:ext cx="388387" cy="352425"/>
          </a:xfrm>
          <a:custGeom>
            <a:avLst/>
            <a:gdLst>
              <a:gd name="connsiteX0" fmla="*/ 0 w 542925"/>
              <a:gd name="connsiteY0" fmla="*/ 276225 h 495300"/>
              <a:gd name="connsiteX1" fmla="*/ 95250 w 542925"/>
              <a:gd name="connsiteY1" fmla="*/ 476250 h 495300"/>
              <a:gd name="connsiteX2" fmla="*/ 266700 w 542925"/>
              <a:gd name="connsiteY2" fmla="*/ 495300 h 495300"/>
              <a:gd name="connsiteX3" fmla="*/ 542925 w 542925"/>
              <a:gd name="connsiteY3" fmla="*/ 400050 h 495300"/>
              <a:gd name="connsiteX4" fmla="*/ 323850 w 542925"/>
              <a:gd name="connsiteY4" fmla="*/ 0 h 495300"/>
              <a:gd name="connsiteX5" fmla="*/ 19050 w 542925"/>
              <a:gd name="connsiteY5" fmla="*/ 142875 h 495300"/>
              <a:gd name="connsiteX6" fmla="*/ 0 w 542925"/>
              <a:gd name="connsiteY6" fmla="*/ 276225 h 495300"/>
              <a:gd name="connsiteX0" fmla="*/ 0 w 542925"/>
              <a:gd name="connsiteY0" fmla="*/ 276225 h 495300"/>
              <a:gd name="connsiteX1" fmla="*/ 95250 w 542925"/>
              <a:gd name="connsiteY1" fmla="*/ 476250 h 495300"/>
              <a:gd name="connsiteX2" fmla="*/ 266700 w 542925"/>
              <a:gd name="connsiteY2" fmla="*/ 495300 h 495300"/>
              <a:gd name="connsiteX3" fmla="*/ 542925 w 542925"/>
              <a:gd name="connsiteY3" fmla="*/ 400050 h 495300"/>
              <a:gd name="connsiteX4" fmla="*/ 323850 w 542925"/>
              <a:gd name="connsiteY4" fmla="*/ 0 h 495300"/>
              <a:gd name="connsiteX5" fmla="*/ 180974 w 542925"/>
              <a:gd name="connsiteY5" fmla="*/ 79248 h 495300"/>
              <a:gd name="connsiteX6" fmla="*/ 19050 w 542925"/>
              <a:gd name="connsiteY6" fmla="*/ 142875 h 495300"/>
              <a:gd name="connsiteX7" fmla="*/ 0 w 542925"/>
              <a:gd name="connsiteY7" fmla="*/ 276225 h 495300"/>
              <a:gd name="connsiteX0" fmla="*/ 0 w 542925"/>
              <a:gd name="connsiteY0" fmla="*/ 266319 h 485394"/>
              <a:gd name="connsiteX1" fmla="*/ 95250 w 542925"/>
              <a:gd name="connsiteY1" fmla="*/ 466344 h 485394"/>
              <a:gd name="connsiteX2" fmla="*/ 266700 w 542925"/>
              <a:gd name="connsiteY2" fmla="*/ 485394 h 485394"/>
              <a:gd name="connsiteX3" fmla="*/ 542925 w 542925"/>
              <a:gd name="connsiteY3" fmla="*/ 390144 h 485394"/>
              <a:gd name="connsiteX4" fmla="*/ 333904 w 542925"/>
              <a:gd name="connsiteY4" fmla="*/ 0 h 485394"/>
              <a:gd name="connsiteX5" fmla="*/ 180974 w 542925"/>
              <a:gd name="connsiteY5" fmla="*/ 69342 h 485394"/>
              <a:gd name="connsiteX6" fmla="*/ 19050 w 542925"/>
              <a:gd name="connsiteY6" fmla="*/ 132969 h 485394"/>
              <a:gd name="connsiteX7" fmla="*/ 0 w 542925"/>
              <a:gd name="connsiteY7" fmla="*/ 266319 h 485394"/>
              <a:gd name="connsiteX0" fmla="*/ 0 w 542925"/>
              <a:gd name="connsiteY0" fmla="*/ 266319 h 485394"/>
              <a:gd name="connsiteX1" fmla="*/ 95250 w 542925"/>
              <a:gd name="connsiteY1" fmla="*/ 466344 h 485394"/>
              <a:gd name="connsiteX2" fmla="*/ 266700 w 542925"/>
              <a:gd name="connsiteY2" fmla="*/ 485394 h 485394"/>
              <a:gd name="connsiteX3" fmla="*/ 542925 w 542925"/>
              <a:gd name="connsiteY3" fmla="*/ 390144 h 485394"/>
              <a:gd name="connsiteX4" fmla="*/ 333904 w 542925"/>
              <a:gd name="connsiteY4" fmla="*/ 0 h 485394"/>
              <a:gd name="connsiteX5" fmla="*/ 180974 w 542925"/>
              <a:gd name="connsiteY5" fmla="*/ 69342 h 485394"/>
              <a:gd name="connsiteX6" fmla="*/ 39158 w 542925"/>
              <a:gd name="connsiteY6" fmla="*/ 172593 h 485394"/>
              <a:gd name="connsiteX7" fmla="*/ 0 w 542925"/>
              <a:gd name="connsiteY7" fmla="*/ 266319 h 485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2925" h="485394">
                <a:moveTo>
                  <a:pt x="0" y="266319"/>
                </a:moveTo>
                <a:lnTo>
                  <a:pt x="95250" y="466344"/>
                </a:lnTo>
                <a:lnTo>
                  <a:pt x="266700" y="485394"/>
                </a:lnTo>
                <a:lnTo>
                  <a:pt x="542925" y="390144"/>
                </a:lnTo>
                <a:lnTo>
                  <a:pt x="333904" y="0"/>
                </a:lnTo>
                <a:cubicBezTo>
                  <a:pt x="282927" y="26416"/>
                  <a:pt x="231951" y="42926"/>
                  <a:pt x="180974" y="69342"/>
                </a:cubicBezTo>
                <a:lnTo>
                  <a:pt x="39158" y="172593"/>
                </a:lnTo>
                <a:lnTo>
                  <a:pt x="0" y="266319"/>
                </a:ln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Hexagon 16"/>
          <p:cNvSpPr/>
          <p:nvPr/>
        </p:nvSpPr>
        <p:spPr>
          <a:xfrm>
            <a:off x="7207625" y="3087447"/>
            <a:ext cx="107576" cy="92738"/>
          </a:xfrm>
          <a:prstGeom prst="hexagon">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exagon 17"/>
          <p:cNvSpPr/>
          <p:nvPr/>
        </p:nvSpPr>
        <p:spPr>
          <a:xfrm>
            <a:off x="7069568" y="3196813"/>
            <a:ext cx="97752" cy="84269"/>
          </a:xfrm>
          <a:prstGeom prst="hexagon">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Hexagon 18"/>
          <p:cNvSpPr/>
          <p:nvPr/>
        </p:nvSpPr>
        <p:spPr>
          <a:xfrm>
            <a:off x="7360024" y="3110754"/>
            <a:ext cx="137269" cy="118335"/>
          </a:xfrm>
          <a:prstGeom prst="hexagon">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Hexagon 19"/>
          <p:cNvSpPr/>
          <p:nvPr/>
        </p:nvSpPr>
        <p:spPr>
          <a:xfrm>
            <a:off x="7254240" y="3220124"/>
            <a:ext cx="137269" cy="118335"/>
          </a:xfrm>
          <a:prstGeom prst="hexagon">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exagon 20"/>
          <p:cNvSpPr/>
          <p:nvPr/>
        </p:nvSpPr>
        <p:spPr>
          <a:xfrm>
            <a:off x="7481944" y="3178888"/>
            <a:ext cx="106068" cy="91438"/>
          </a:xfrm>
          <a:prstGeom prst="hexagon">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exagon 21"/>
          <p:cNvSpPr/>
          <p:nvPr/>
        </p:nvSpPr>
        <p:spPr>
          <a:xfrm>
            <a:off x="7042672" y="3073104"/>
            <a:ext cx="137269" cy="118335"/>
          </a:xfrm>
          <a:prstGeom prst="hexagon">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exagon 22"/>
          <p:cNvSpPr/>
          <p:nvPr/>
        </p:nvSpPr>
        <p:spPr>
          <a:xfrm>
            <a:off x="7209418" y="3347423"/>
            <a:ext cx="107576" cy="92738"/>
          </a:xfrm>
          <a:prstGeom prst="hexagon">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exagon 23"/>
          <p:cNvSpPr/>
          <p:nvPr/>
        </p:nvSpPr>
        <p:spPr>
          <a:xfrm>
            <a:off x="7071361" y="3456789"/>
            <a:ext cx="97752" cy="84269"/>
          </a:xfrm>
          <a:prstGeom prst="hexagon">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Hexagon 24"/>
          <p:cNvSpPr/>
          <p:nvPr/>
        </p:nvSpPr>
        <p:spPr>
          <a:xfrm>
            <a:off x="7340302" y="3316942"/>
            <a:ext cx="137269" cy="118335"/>
          </a:xfrm>
          <a:prstGeom prst="hexagon">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exagon 25"/>
          <p:cNvSpPr/>
          <p:nvPr/>
        </p:nvSpPr>
        <p:spPr>
          <a:xfrm>
            <a:off x="7256033" y="3480100"/>
            <a:ext cx="137269" cy="118335"/>
          </a:xfrm>
          <a:prstGeom prst="hexagon">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exagon 26"/>
          <p:cNvSpPr/>
          <p:nvPr/>
        </p:nvSpPr>
        <p:spPr>
          <a:xfrm>
            <a:off x="7483737" y="3438864"/>
            <a:ext cx="106068" cy="91438"/>
          </a:xfrm>
          <a:prstGeom prst="hexagon">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exagon 27"/>
          <p:cNvSpPr/>
          <p:nvPr/>
        </p:nvSpPr>
        <p:spPr>
          <a:xfrm>
            <a:off x="7055223" y="3300807"/>
            <a:ext cx="137269" cy="118335"/>
          </a:xfrm>
          <a:prstGeom prst="hexagon">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Hexagon 28"/>
          <p:cNvSpPr/>
          <p:nvPr/>
        </p:nvSpPr>
        <p:spPr>
          <a:xfrm>
            <a:off x="7516010" y="3277498"/>
            <a:ext cx="137269" cy="118335"/>
          </a:xfrm>
          <a:prstGeom prst="hexagon">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p:nvGrpSpPr>
        <p:grpSpPr>
          <a:xfrm>
            <a:off x="7720717" y="3378204"/>
            <a:ext cx="172122" cy="172122"/>
            <a:chOff x="7863840" y="3270325"/>
            <a:chExt cx="172122" cy="172122"/>
          </a:xfrm>
        </p:grpSpPr>
        <p:sp>
          <p:nvSpPr>
            <p:cNvPr id="30" name="Oval 29"/>
            <p:cNvSpPr/>
            <p:nvPr/>
          </p:nvSpPr>
          <p:spPr>
            <a:xfrm>
              <a:off x="7863840" y="3270325"/>
              <a:ext cx="172122" cy="17212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7917628" y="3334871"/>
              <a:ext cx="64546" cy="6454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TextBox 31"/>
          <p:cNvSpPr txBox="1"/>
          <p:nvPr/>
        </p:nvSpPr>
        <p:spPr>
          <a:xfrm>
            <a:off x="7935870" y="3302900"/>
            <a:ext cx="702436" cy="307777"/>
          </a:xfrm>
          <a:prstGeom prst="rect">
            <a:avLst/>
          </a:prstGeom>
          <a:noFill/>
        </p:spPr>
        <p:txBody>
          <a:bodyPr wrap="none" rtlCol="0">
            <a:spAutoFit/>
          </a:bodyPr>
          <a:lstStyle/>
          <a:p>
            <a:r>
              <a:rPr lang="en-US" sz="1400" i="1" dirty="0"/>
              <a:t>-c</a:t>
            </a:r>
            <a:r>
              <a:rPr lang="en-US" sz="1400" dirty="0"/>
              <a:t> axis</a:t>
            </a:r>
          </a:p>
        </p:txBody>
      </p:sp>
      <p:sp>
        <p:nvSpPr>
          <p:cNvPr id="33" name="TextBox 32"/>
          <p:cNvSpPr txBox="1"/>
          <p:nvPr/>
        </p:nvSpPr>
        <p:spPr>
          <a:xfrm>
            <a:off x="6465345" y="4001844"/>
            <a:ext cx="2291379" cy="954107"/>
          </a:xfrm>
          <a:prstGeom prst="rect">
            <a:avLst/>
          </a:prstGeom>
          <a:noFill/>
        </p:spPr>
        <p:txBody>
          <a:bodyPr wrap="square" rtlCol="0">
            <a:spAutoFit/>
          </a:bodyPr>
          <a:lstStyle/>
          <a:p>
            <a:r>
              <a:rPr lang="en-US" sz="1400" dirty="0"/>
              <a:t>Sample stage on piezo motion stage to move sample out of plane of incidence in 1 µm steps</a:t>
            </a:r>
          </a:p>
        </p:txBody>
      </p:sp>
      <p:grpSp>
        <p:nvGrpSpPr>
          <p:cNvPr id="34" name="Group 33"/>
          <p:cNvGrpSpPr/>
          <p:nvPr/>
        </p:nvGrpSpPr>
        <p:grpSpPr>
          <a:xfrm>
            <a:off x="8147044" y="2596326"/>
            <a:ext cx="172122" cy="172122"/>
            <a:chOff x="7863840" y="3270325"/>
            <a:chExt cx="172122" cy="172122"/>
          </a:xfrm>
        </p:grpSpPr>
        <p:sp>
          <p:nvSpPr>
            <p:cNvPr id="35" name="Oval 34"/>
            <p:cNvSpPr/>
            <p:nvPr/>
          </p:nvSpPr>
          <p:spPr>
            <a:xfrm>
              <a:off x="7863840" y="3270325"/>
              <a:ext cx="172122" cy="17212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7917628" y="3334871"/>
              <a:ext cx="64546" cy="6454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 name="TextBox 36"/>
          <p:cNvSpPr txBox="1"/>
          <p:nvPr/>
        </p:nvSpPr>
        <p:spPr>
          <a:xfrm>
            <a:off x="8088058" y="2698554"/>
            <a:ext cx="300082" cy="369332"/>
          </a:xfrm>
          <a:prstGeom prst="rect">
            <a:avLst/>
          </a:prstGeom>
          <a:noFill/>
        </p:spPr>
        <p:txBody>
          <a:bodyPr wrap="none" rtlCol="0">
            <a:spAutoFit/>
          </a:bodyPr>
          <a:lstStyle/>
          <a:p>
            <a:r>
              <a:rPr lang="en-US" i="1" dirty="0"/>
              <a:t>s</a:t>
            </a:r>
          </a:p>
        </p:txBody>
      </p:sp>
      <p:cxnSp>
        <p:nvCxnSpPr>
          <p:cNvPr id="38" name="Straight Arrow Connector 37"/>
          <p:cNvCxnSpPr/>
          <p:nvPr/>
        </p:nvCxnSpPr>
        <p:spPr>
          <a:xfrm>
            <a:off x="8324753" y="2310588"/>
            <a:ext cx="243486" cy="491485"/>
          </a:xfrm>
          <a:prstGeom prst="straightConnector1">
            <a:avLst/>
          </a:prstGeom>
          <a:ln w="190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8443087" y="2664312"/>
            <a:ext cx="390408" cy="369332"/>
          </a:xfrm>
          <a:prstGeom prst="rect">
            <a:avLst/>
          </a:prstGeom>
          <a:noFill/>
        </p:spPr>
        <p:txBody>
          <a:bodyPr wrap="square" rtlCol="0">
            <a:spAutoFit/>
          </a:bodyPr>
          <a:lstStyle/>
          <a:p>
            <a:r>
              <a:rPr lang="en-US" i="1" dirty="0"/>
              <a:t>p</a:t>
            </a:r>
          </a:p>
        </p:txBody>
      </p:sp>
      <p:sp>
        <p:nvSpPr>
          <p:cNvPr id="9" name="TextBox 8"/>
          <p:cNvSpPr txBox="1"/>
          <p:nvPr/>
        </p:nvSpPr>
        <p:spPr>
          <a:xfrm>
            <a:off x="4380799" y="1335525"/>
            <a:ext cx="723275" cy="369332"/>
          </a:xfrm>
          <a:prstGeom prst="rect">
            <a:avLst/>
          </a:prstGeom>
          <a:noFill/>
        </p:spPr>
        <p:txBody>
          <a:bodyPr wrap="none" rtlCol="0">
            <a:spAutoFit/>
          </a:bodyPr>
          <a:lstStyle/>
          <a:p>
            <a:r>
              <a:rPr lang="en-US" dirty="0"/>
              <a:t>(p, p)</a:t>
            </a:r>
          </a:p>
        </p:txBody>
      </p:sp>
      <p:pic>
        <p:nvPicPr>
          <p:cNvPr id="10" name="Picture 9"/>
          <p:cNvPicPr>
            <a:picLocks noChangeAspect="1"/>
          </p:cNvPicPr>
          <p:nvPr/>
        </p:nvPicPr>
        <p:blipFill>
          <a:blip r:embed="rId7"/>
          <a:stretch>
            <a:fillRect/>
          </a:stretch>
        </p:blipFill>
        <p:spPr>
          <a:xfrm>
            <a:off x="208776" y="1134466"/>
            <a:ext cx="6288047" cy="4223307"/>
          </a:xfrm>
          <a:prstGeom prst="rect">
            <a:avLst/>
          </a:prstGeom>
        </p:spPr>
      </p:pic>
      <p:pic>
        <p:nvPicPr>
          <p:cNvPr id="5" name="Slide8a">
            <a:hlinkClick r:id="" action="ppaction://media"/>
            <a:extLst>
              <a:ext uri="{FF2B5EF4-FFF2-40B4-BE49-F238E27FC236}">
                <a16:creationId xmlns:a16="http://schemas.microsoft.com/office/drawing/2014/main" id="{74E06E81-AC8B-4239-B606-EAEFF9ADB4A9}"/>
              </a:ext>
            </a:extLst>
          </p:cNvPr>
          <p:cNvPicPr>
            <a:picLocks noChangeAspect="1"/>
          </p:cNvPicPr>
          <p:nvPr>
            <a:audioFile r:link="rId1"/>
            <p:extLst>
              <p:ext uri="{DAA4B4D4-6D71-4841-9C94-3DE7FCFB9230}">
                <p14:media xmlns:p14="http://schemas.microsoft.com/office/powerpoint/2010/main" r:embed="rId2">
                  <p14:trim end="581.3401"/>
                </p14:media>
              </p:ext>
            </p:extLst>
          </p:nvPr>
        </p:nvPicPr>
        <p:blipFill>
          <a:blip r:embed="rId8"/>
          <a:stretch>
            <a:fillRect/>
          </a:stretch>
        </p:blipFill>
        <p:spPr>
          <a:xfrm>
            <a:off x="4368800" y="3225800"/>
            <a:ext cx="406400" cy="406400"/>
          </a:xfrm>
          <a:prstGeom prst="rect">
            <a:avLst/>
          </a:prstGeom>
        </p:spPr>
      </p:pic>
      <p:pic>
        <p:nvPicPr>
          <p:cNvPr id="11" name="Slide8b">
            <a:hlinkClick r:id="" action="ppaction://media"/>
            <a:extLst>
              <a:ext uri="{FF2B5EF4-FFF2-40B4-BE49-F238E27FC236}">
                <a16:creationId xmlns:a16="http://schemas.microsoft.com/office/drawing/2014/main" id="{E6E06CFC-2A70-4490-BF71-0423B14483B8}"/>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4434215" y="4815309"/>
            <a:ext cx="406400" cy="406400"/>
          </a:xfrm>
          <a:prstGeom prst="rect">
            <a:avLst/>
          </a:prstGeom>
        </p:spPr>
      </p:pic>
    </p:spTree>
    <p:extLst>
      <p:ext uri="{BB962C8B-B14F-4D97-AF65-F5344CB8AC3E}">
        <p14:creationId xmlns:p14="http://schemas.microsoft.com/office/powerpoint/2010/main" val="870165275"/>
      </p:ext>
    </p:extLst>
  </p:cSld>
  <p:clrMapOvr>
    <a:masterClrMapping/>
  </p:clrMapOvr>
  <mc:AlternateContent xmlns:mc="http://schemas.openxmlformats.org/markup-compatibility/2006" xmlns:p14="http://schemas.microsoft.com/office/powerpoint/2010/main">
    <mc:Choice Requires="p14">
      <p:transition spd="slow" p14:dur="2000" advClick="0" advTm="70000"/>
    </mc:Choice>
    <mc:Fallback xmlns="">
      <p:transition spd="slow" advClick="0" advTm="7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569" fill="hold"/>
                                        <p:tgtEl>
                                          <p:spTgt spid="5"/>
                                        </p:tgtEl>
                                      </p:cBhvr>
                                    </p:cmd>
                                  </p:childTnLst>
                                </p:cTn>
                              </p:par>
                            </p:childTnLst>
                          </p:cTn>
                        </p:par>
                        <p:par>
                          <p:cTn id="7" fill="hold">
                            <p:stCondLst>
                              <p:cond delay="52569"/>
                            </p:stCondLst>
                            <p:childTnLst>
                              <p:par>
                                <p:cTn id="8" presetID="1" presetClass="mediacall" presetSubtype="0" fill="hold" nodeType="afterEffect">
                                  <p:stCondLst>
                                    <p:cond delay="0"/>
                                  </p:stCondLst>
                                  <p:childTnLst>
                                    <p:cmd type="call" cmd="playFrom(0.0)">
                                      <p:cBhvr>
                                        <p:cTn id="9" dur="21465"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audio>
              <p:cMediaNode vol="80000" showWhenStopped="0">
                <p:cTn id="11" fill="hold" display="0">
                  <p:stCondLst>
                    <p:cond delay="indefinite"/>
                  </p:stCondLst>
                  <p:endCondLst>
                    <p:cond evt="onStopAudio" delay="0">
                      <p:tgtEl>
                        <p:sldTgt/>
                      </p:tgtEl>
                    </p:cond>
                  </p:endCondLst>
                </p:cTn>
                <p:tgtEl>
                  <p:spTgt spid="1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469392"/>
            <a:ext cx="8686800" cy="714375"/>
          </a:xfrm>
        </p:spPr>
        <p:txBody>
          <a:bodyPr/>
          <a:lstStyle/>
          <a:p>
            <a:r>
              <a:rPr lang="en-US" sz="2400" dirty="0"/>
              <a:t>Polarization affects peak intensities in edge-on measurements</a:t>
            </a:r>
          </a:p>
        </p:txBody>
      </p:sp>
      <p:sp>
        <p:nvSpPr>
          <p:cNvPr id="3" name="Slide Number Placeholder 2"/>
          <p:cNvSpPr>
            <a:spLocks noGrp="1"/>
          </p:cNvSpPr>
          <p:nvPr>
            <p:ph type="sldNum" sz="quarter" idx="11"/>
          </p:nvPr>
        </p:nvSpPr>
        <p:spPr/>
        <p:txBody>
          <a:bodyPr/>
          <a:lstStyle/>
          <a:p>
            <a:pPr>
              <a:defRPr/>
            </a:pPr>
            <a:fld id="{9B9C4187-1E6B-41F5-90A8-49D3FC15410B}" type="slidenum">
              <a:rPr lang="en-US" smtClean="0"/>
              <a:pPr>
                <a:defRPr/>
              </a:pPr>
              <a:t>9</a:t>
            </a:fld>
            <a:endParaRPr lang="en-US"/>
          </a:p>
        </p:txBody>
      </p:sp>
      <p:sp>
        <p:nvSpPr>
          <p:cNvPr id="6" name="TextBox 5"/>
          <p:cNvSpPr txBox="1"/>
          <p:nvPr/>
        </p:nvSpPr>
        <p:spPr>
          <a:xfrm>
            <a:off x="531422" y="5006741"/>
            <a:ext cx="8612578" cy="1200329"/>
          </a:xfrm>
          <a:prstGeom prst="rect">
            <a:avLst/>
          </a:prstGeom>
          <a:noFill/>
        </p:spPr>
        <p:txBody>
          <a:bodyPr wrap="square" rtlCol="0">
            <a:spAutoFit/>
          </a:bodyPr>
          <a:lstStyle/>
          <a:p>
            <a:pPr marL="285750" indent="-285750">
              <a:buFont typeface="Arial" panose="020B0604020202020204" pitchFamily="34" charset="0"/>
              <a:buChar char="•"/>
            </a:pPr>
            <a:r>
              <a:rPr lang="en-US" dirty="0"/>
              <a:t>Intensity ratios of different Raman peaks varies with polarization geometry</a:t>
            </a:r>
          </a:p>
          <a:p>
            <a:pPr marL="285750" indent="-285750">
              <a:buFont typeface="Arial" panose="020B0604020202020204" pitchFamily="34" charset="0"/>
              <a:buChar char="•"/>
            </a:pPr>
            <a:r>
              <a:rPr lang="en-US" dirty="0"/>
              <a:t>For top-view measurements, intensity ratios did </a:t>
            </a:r>
            <a:r>
              <a:rPr lang="en-US" b="1" i="1" dirty="0"/>
              <a:t>not</a:t>
            </a:r>
            <a:r>
              <a:rPr lang="en-US" dirty="0"/>
              <a:t> vary with polarization</a:t>
            </a:r>
          </a:p>
          <a:p>
            <a:pPr marL="285750" indent="-285750">
              <a:buFont typeface="Arial" panose="020B0604020202020204" pitchFamily="34" charset="0"/>
              <a:buChar char="•"/>
            </a:pPr>
            <a:r>
              <a:rPr lang="en-US" dirty="0"/>
              <a:t>Implies that scattering does not completely randomize directions and polarization in </a:t>
            </a:r>
            <a:r>
              <a:rPr lang="en-US" b="1" i="1" dirty="0"/>
              <a:t>edge-on</a:t>
            </a:r>
            <a:r>
              <a:rPr lang="en-US" dirty="0"/>
              <a:t> measurements</a:t>
            </a:r>
          </a:p>
        </p:txBody>
      </p:sp>
      <p:pic>
        <p:nvPicPr>
          <p:cNvPr id="7" name="Picture 6"/>
          <p:cNvPicPr>
            <a:picLocks noChangeAspect="1"/>
          </p:cNvPicPr>
          <p:nvPr/>
        </p:nvPicPr>
        <p:blipFill>
          <a:blip r:embed="rId5"/>
          <a:stretch>
            <a:fillRect/>
          </a:stretch>
        </p:blipFill>
        <p:spPr>
          <a:xfrm>
            <a:off x="1383769" y="1171575"/>
            <a:ext cx="6376461" cy="3835166"/>
          </a:xfrm>
          <a:prstGeom prst="rect">
            <a:avLst/>
          </a:prstGeom>
        </p:spPr>
      </p:pic>
      <p:sp>
        <p:nvSpPr>
          <p:cNvPr id="4" name="TextBox 3"/>
          <p:cNvSpPr txBox="1"/>
          <p:nvPr/>
        </p:nvSpPr>
        <p:spPr>
          <a:xfrm>
            <a:off x="2133601" y="1343025"/>
            <a:ext cx="819150" cy="276999"/>
          </a:xfrm>
          <a:prstGeom prst="rect">
            <a:avLst/>
          </a:prstGeom>
          <a:noFill/>
        </p:spPr>
        <p:txBody>
          <a:bodyPr wrap="square" rtlCol="0">
            <a:spAutoFit/>
          </a:bodyPr>
          <a:lstStyle/>
          <a:p>
            <a:r>
              <a:rPr lang="en-US" sz="1200" dirty="0"/>
              <a:t>A</a:t>
            </a:r>
            <a:r>
              <a:rPr lang="en-US" sz="1200" baseline="-25000" dirty="0"/>
              <a:t>1</a:t>
            </a:r>
            <a:r>
              <a:rPr lang="en-US" sz="1200" dirty="0"/>
              <a:t>(TO)</a:t>
            </a:r>
          </a:p>
        </p:txBody>
      </p:sp>
      <p:sp>
        <p:nvSpPr>
          <p:cNvPr id="8" name="TextBox 7"/>
          <p:cNvSpPr txBox="1"/>
          <p:nvPr/>
        </p:nvSpPr>
        <p:spPr>
          <a:xfrm>
            <a:off x="2514601" y="1905000"/>
            <a:ext cx="819150" cy="276999"/>
          </a:xfrm>
          <a:prstGeom prst="rect">
            <a:avLst/>
          </a:prstGeom>
          <a:noFill/>
        </p:spPr>
        <p:txBody>
          <a:bodyPr wrap="square" rtlCol="0">
            <a:spAutoFit/>
          </a:bodyPr>
          <a:lstStyle/>
          <a:p>
            <a:r>
              <a:rPr lang="en-US" sz="1200" dirty="0"/>
              <a:t>E</a:t>
            </a:r>
            <a:r>
              <a:rPr lang="en-US" sz="1200" baseline="-25000" dirty="0"/>
              <a:t>1</a:t>
            </a:r>
            <a:r>
              <a:rPr lang="en-US" sz="1200" dirty="0"/>
              <a:t>(TO)</a:t>
            </a:r>
          </a:p>
        </p:txBody>
      </p:sp>
      <p:cxnSp>
        <p:nvCxnSpPr>
          <p:cNvPr id="9" name="Straight Connector 8"/>
          <p:cNvCxnSpPr/>
          <p:nvPr/>
        </p:nvCxnSpPr>
        <p:spPr>
          <a:xfrm>
            <a:off x="2895600" y="2181225"/>
            <a:ext cx="104775" cy="2476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200401" y="1466850"/>
            <a:ext cx="819150" cy="276999"/>
          </a:xfrm>
          <a:prstGeom prst="rect">
            <a:avLst/>
          </a:prstGeom>
          <a:noFill/>
        </p:spPr>
        <p:txBody>
          <a:bodyPr wrap="square" rtlCol="0">
            <a:spAutoFit/>
          </a:bodyPr>
          <a:lstStyle/>
          <a:p>
            <a:r>
              <a:rPr lang="en-US" sz="1200" dirty="0"/>
              <a:t>E</a:t>
            </a:r>
            <a:r>
              <a:rPr lang="en-US" sz="1200" baseline="-25000" dirty="0"/>
              <a:t>2</a:t>
            </a:r>
            <a:endParaRPr lang="en-US" sz="1200" dirty="0"/>
          </a:p>
        </p:txBody>
      </p:sp>
      <p:sp>
        <p:nvSpPr>
          <p:cNvPr id="12" name="TextBox 11"/>
          <p:cNvSpPr txBox="1"/>
          <p:nvPr/>
        </p:nvSpPr>
        <p:spPr>
          <a:xfrm>
            <a:off x="6486525" y="2581275"/>
            <a:ext cx="647700" cy="276999"/>
          </a:xfrm>
          <a:prstGeom prst="rect">
            <a:avLst/>
          </a:prstGeom>
          <a:noFill/>
        </p:spPr>
        <p:txBody>
          <a:bodyPr wrap="square" rtlCol="0">
            <a:spAutoFit/>
          </a:bodyPr>
          <a:lstStyle/>
          <a:p>
            <a:r>
              <a:rPr lang="en-US" sz="1200" dirty="0"/>
              <a:t>LPP+</a:t>
            </a:r>
          </a:p>
        </p:txBody>
      </p:sp>
      <p:pic>
        <p:nvPicPr>
          <p:cNvPr id="13" name="Slide9a">
            <a:hlinkClick r:id="" action="ppaction://media"/>
            <a:extLst>
              <a:ext uri="{FF2B5EF4-FFF2-40B4-BE49-F238E27FC236}">
                <a16:creationId xmlns:a16="http://schemas.microsoft.com/office/drawing/2014/main" id="{28F7EE0F-96DD-47F3-90E7-E6FBE102EEB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431311" y="2925834"/>
            <a:ext cx="406400" cy="406400"/>
          </a:xfrm>
          <a:prstGeom prst="rect">
            <a:avLst/>
          </a:prstGeom>
        </p:spPr>
      </p:pic>
    </p:spTree>
    <p:extLst>
      <p:ext uri="{BB962C8B-B14F-4D97-AF65-F5344CB8AC3E}">
        <p14:creationId xmlns:p14="http://schemas.microsoft.com/office/powerpoint/2010/main" val="564538338"/>
      </p:ext>
    </p:extLst>
  </p:cSld>
  <p:clrMapOvr>
    <a:masterClrMapping/>
  </p:clrMapOvr>
  <mc:AlternateContent xmlns:mc="http://schemas.openxmlformats.org/markup-compatibility/2006" xmlns:p14="http://schemas.microsoft.com/office/powerpoint/2010/main">
    <mc:Choice Requires="p14">
      <p:transition spd="slow" p14:dur="2000" advClick="0" advTm="33000"/>
    </mc:Choice>
    <mc:Fallback xmlns="">
      <p:transition spd="slow" advClick="0" advTm="3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320"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theme/theme1.xml><?xml version="1.0" encoding="utf-8"?>
<a:theme xmlns:a="http://schemas.openxmlformats.org/drawingml/2006/main" name="NIST_PML">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80C40E8D39D7140AF2E0034C3FED94F" ma:contentTypeVersion="0" ma:contentTypeDescription="Create a new document." ma:contentTypeScope="" ma:versionID="3cc1d14d1c0c07edb3d4765bbd8e4ec9">
  <xsd:schema xmlns:xsd="http://www.w3.org/2001/XMLSchema" xmlns:xs="http://www.w3.org/2001/XMLSchema" xmlns:p="http://schemas.microsoft.com/office/2006/metadata/properties" targetNamespace="http://schemas.microsoft.com/office/2006/metadata/properties" ma:root="true" ma:fieldsID="bc104891c56cfcf73999edffe3e96d6c">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D9350A0-E887-4723-AB4D-D6D2E84A26F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FD623960-BC47-4264-9448-A001ED9FBF8F}">
  <ds:schemaRefs>
    <ds:schemaRef ds:uri="http://schemas.microsoft.com/sharepoint/v3/contenttype/forms"/>
  </ds:schemaRefs>
</ds:datastoreItem>
</file>

<file path=customXml/itemProps3.xml><?xml version="1.0" encoding="utf-8"?>
<ds:datastoreItem xmlns:ds="http://schemas.openxmlformats.org/officeDocument/2006/customXml" ds:itemID="{35935B70-3526-4CF3-978B-0F869F423BDA}">
  <ds:schemaRefs>
    <ds:schemaRef ds:uri="http://purl.org/dc/terms/"/>
    <ds:schemaRef ds:uri="http://purl.org/dc/elements/1.1/"/>
    <ds:schemaRef ds:uri="http://schemas.microsoft.com/office/2006/documentManagement/types"/>
    <ds:schemaRef ds:uri="http://www.w3.org/XML/1998/namespace"/>
    <ds:schemaRef ds:uri="http://schemas.openxmlformats.org/package/2006/metadata/core-properties"/>
    <ds:schemaRef ds:uri="http://schemas.microsoft.com/office/infopath/2007/PartnerControls"/>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BertnessMRSSpr2011_EE10.1</Template>
  <TotalTime>6162</TotalTime>
  <Words>1488</Words>
  <Application>Microsoft Office PowerPoint</Application>
  <PresentationFormat>On-screen Show (4:3)</PresentationFormat>
  <Paragraphs>150</Paragraphs>
  <Slides>13</Slides>
  <Notes>13</Notes>
  <HiddenSlides>0</HiddenSlides>
  <MMClips>20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Calibri</vt:lpstr>
      <vt:lpstr>Cambria Math</vt:lpstr>
      <vt:lpstr>Symbol</vt:lpstr>
      <vt:lpstr>Times New Roman</vt:lpstr>
      <vt:lpstr>NIST_PML</vt:lpstr>
      <vt:lpstr>Determination of Axial Variations in Carrier Concentration in n-type GaN Nanowires by Raman Spectroscopy</vt:lpstr>
      <vt:lpstr>Why Raman Spectroscopy?</vt:lpstr>
      <vt:lpstr>N-Doping – Top-view Raman Spectroscopy</vt:lpstr>
      <vt:lpstr>Raman Intensity Model</vt:lpstr>
      <vt:lpstr>LPP+ Shift vs. Carrier Concentration</vt:lpstr>
      <vt:lpstr>Uncertainty in nLO limits accuracy</vt:lpstr>
      <vt:lpstr>Spatial Resolution</vt:lpstr>
      <vt:lpstr>Edge-on Data</vt:lpstr>
      <vt:lpstr>Polarization affects peak intensities in edge-on measurements</vt:lpstr>
      <vt:lpstr>(A1, E1) Mixing Varies Due to Geometry</vt:lpstr>
      <vt:lpstr>Corrected Carrier Concentrations</vt:lpstr>
      <vt:lpstr>Summary</vt:lpstr>
      <vt:lpstr>Raman Experimental Set-up</vt:lpstr>
    </vt:vector>
  </TitlesOfParts>
  <Company>NIST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Catalyst-free GaN Nanowires as Optoelectronic Materials</dc:title>
  <dc:creator>Kris Bertness</dc:creator>
  <cp:lastModifiedBy>Marla Boots</cp:lastModifiedBy>
  <cp:revision>315</cp:revision>
  <dcterms:created xsi:type="dcterms:W3CDTF">2011-12-14T20:04:54Z</dcterms:created>
  <dcterms:modified xsi:type="dcterms:W3CDTF">2020-05-22T14:56:04Z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0x010100180C40E8D39D7140AF2E0034C3FED94F</vt:lpwstr>
  </property>
  <property fmtid="{D5CDD505-2E9C-101B-9397-08002B2CF9AE}" pid="3" name="IsMyDocuments">
    <vt:bool>true</vt:bool>
  </property>
</Properties>
</file>