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0" r:id="rId3"/>
    <p:sldId id="285" r:id="rId4"/>
    <p:sldId id="286" r:id="rId5"/>
    <p:sldId id="287" r:id="rId6"/>
    <p:sldId id="288" r:id="rId7"/>
    <p:sldId id="289" r:id="rId8"/>
    <p:sldId id="284" r:id="rId9"/>
    <p:sldId id="290" r:id="rId10"/>
    <p:sldId id="291" r:id="rId11"/>
    <p:sldId id="256" r:id="rId12"/>
    <p:sldId id="283" r:id="rId13"/>
    <p:sldId id="295" r:id="rId14"/>
    <p:sldId id="292" r:id="rId15"/>
    <p:sldId id="293" r:id="rId16"/>
    <p:sldId id="294" r:id="rId17"/>
    <p:sldId id="272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2E63-BE22-2148-AEBB-2FB8A6DD9AAB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73BC-CE2A-D54A-A0A7-720F61B43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you think of the books?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your opinion of the respective writing styles? Organizations?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you learn from reading two accounts of the same period?  Did you notice differences in emphasis?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you think of the books?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your opinion of the respective writing styles? Organizations?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you learn from reading two accounts of the same period?  Did you notice differences in emphasis?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questions are to be asked in class, relying upon</a:t>
            </a:r>
            <a:r>
              <a:rPr lang="en-US" baseline="0" dirty="0" smtClean="0"/>
              <a:t> the students reading of the assigned material.  Although the answers are largely obvious, the exercise is intended to prepare students of an approach to regularly assessing the question of how a materials set impacts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8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4926-4D5B-4649-8B9C-F00F4EF1CEA6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small">
          <a:solidFill>
            <a:schemeClr val="tx1"/>
          </a:solidFill>
          <a:latin typeface="Optima Extra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FL9kpHCKe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news/2012-02-27/top-10-aluminum-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4" y="4963792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Aluminum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671"/>
            <a:ext cx="8229600" cy="2700997"/>
          </a:xfrm>
        </p:spPr>
        <p:txBody>
          <a:bodyPr>
            <a:normAutofit/>
          </a:bodyPr>
          <a:lstStyle/>
          <a:p>
            <a:endParaRPr lang="en-US" sz="4200" dirty="0" smtClean="0">
              <a:latin typeface="Cordia New" pitchFamily="34" charset="-34"/>
              <a:cs typeface="Cordia New" pitchFamily="34" charset="-34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25" y="1528769"/>
            <a:ext cx="3175000" cy="317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31" y="855512"/>
            <a:ext cx="52655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Aluminum </a:t>
            </a:r>
          </a:p>
          <a:p>
            <a:r>
              <a:rPr lang="en-US" sz="2000" dirty="0" smtClean="0"/>
              <a:t>The most abundant metal in the earths crust (only Si and O are more abundant)</a:t>
            </a:r>
          </a:p>
          <a:p>
            <a:r>
              <a:rPr lang="en-US" sz="2000" dirty="0" smtClean="0"/>
              <a:t>Properties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Relatively soft,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Durable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Lightweight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Ductile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Appearance ranging from silvery to dull gray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 is nonmagnetic and does not easily ignite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 good reflector (approximately 92%) of visible light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The yield strength of pure aluminum is only 7–11MPa (steel is 250-500MPa)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Corrosion resistant except in salt water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Low emissivity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Difficult to weld (TIG)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r>
              <a:rPr lang="en-US" sz="2000" dirty="0" smtClean="0"/>
              <a:t>Why is it useful?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9337" y="6581001"/>
            <a:ext cx="111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Wikipedia.com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Hardening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859"/>
            <a:ext cx="8229600" cy="4525963"/>
          </a:xfrm>
        </p:spPr>
        <p:txBody>
          <a:bodyPr/>
          <a:lstStyle/>
          <a:p>
            <a:r>
              <a:rPr lang="en-US" dirty="0" smtClean="0"/>
              <a:t>Add so much Copper (4%) or silicon to aluminum that when quenched its supersaturated (see phase diagram)</a:t>
            </a:r>
          </a:p>
          <a:p>
            <a:r>
              <a:rPr lang="en-US" dirty="0" smtClean="0"/>
              <a:t>Heat up to low temperature</a:t>
            </a:r>
          </a:p>
          <a:p>
            <a:pPr lvl="1"/>
            <a:r>
              <a:rPr lang="en-US" dirty="0" smtClean="0"/>
              <a:t>copper or silicon precipitates (like rock candy)</a:t>
            </a:r>
          </a:p>
          <a:p>
            <a:pPr lvl="1"/>
            <a:r>
              <a:rPr lang="en-US" dirty="0" smtClean="0"/>
              <a:t>Precipitates block dislocations</a:t>
            </a:r>
          </a:p>
          <a:p>
            <a:r>
              <a:rPr lang="en-US" dirty="0" smtClean="0"/>
              <a:t>Makes Aluminum very hard</a:t>
            </a:r>
          </a:p>
          <a:p>
            <a:r>
              <a:rPr lang="en-US" dirty="0" smtClean="0"/>
              <a:t>Yield strength increases &gt;100X</a:t>
            </a:r>
          </a:p>
          <a:p>
            <a:r>
              <a:rPr lang="en-US" dirty="0" smtClean="0"/>
              <a:t>Also called Age hardening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306" y="3469147"/>
            <a:ext cx="3408448" cy="2190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3153" y="6040188"/>
            <a:ext cx="1599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en.wikipedia.org</a:t>
            </a:r>
            <a:r>
              <a:rPr lang="en-US" sz="600" dirty="0"/>
              <a:t>/wiki/Microstructure</a:t>
            </a:r>
          </a:p>
        </p:txBody>
      </p:sp>
    </p:spTree>
    <p:extLst>
      <p:ext uri="{BB962C8B-B14F-4D97-AF65-F5344CB8AC3E}">
        <p14:creationId xmlns:p14="http://schemas.microsoft.com/office/powerpoint/2010/main" val="94591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9766" y="587702"/>
            <a:ext cx="527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Strengthening mechanisms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558800"/>
            <a:ext cx="7607300" cy="574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oregonstate.edu/instruct/me582/Exams/W09/ME582MT2.html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507032" y="3143902"/>
            <a:ext cx="54560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9" y="931515"/>
            <a:ext cx="742205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924"/>
            <a:ext cx="8229600" cy="4525963"/>
          </a:xfrm>
        </p:spPr>
        <p:txBody>
          <a:bodyPr/>
          <a:lstStyle/>
          <a:p>
            <a:r>
              <a:rPr lang="en-US" sz="2200" dirty="0" smtClean="0"/>
              <a:t>Many applications</a:t>
            </a:r>
          </a:p>
          <a:p>
            <a:pPr lvl="1"/>
            <a:r>
              <a:rPr lang="en-US" sz="2200" dirty="0" smtClean="0"/>
              <a:t>Transportation (automobiles, aircraft, trucks etc.)</a:t>
            </a:r>
          </a:p>
          <a:p>
            <a:pPr lvl="1"/>
            <a:r>
              <a:rPr lang="en-US" sz="2200" dirty="0" smtClean="0"/>
              <a:t>Beverages</a:t>
            </a:r>
          </a:p>
          <a:p>
            <a:pPr lvl="1"/>
            <a:r>
              <a:rPr lang="en-US" sz="2200" dirty="0" smtClean="0"/>
              <a:t>Construction (windows, doors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Cooking Utensils</a:t>
            </a:r>
          </a:p>
          <a:p>
            <a:pPr lvl="1"/>
            <a:r>
              <a:rPr lang="en-US" sz="2200" dirty="0" smtClean="0"/>
              <a:t>Street lights </a:t>
            </a:r>
          </a:p>
          <a:p>
            <a:pPr lvl="1"/>
            <a:r>
              <a:rPr lang="en-US" sz="2200" dirty="0" smtClean="0"/>
              <a:t>Laptop casings</a:t>
            </a:r>
          </a:p>
          <a:p>
            <a:pPr lvl="1"/>
            <a:r>
              <a:rPr lang="en-US" sz="2200" dirty="0" smtClean="0"/>
              <a:t>Electrical Transmission lines</a:t>
            </a:r>
          </a:p>
          <a:p>
            <a:pPr lvl="1"/>
            <a:r>
              <a:rPr lang="en-US" sz="2200" dirty="0" smtClean="0"/>
              <a:t>Cell Phone casings</a:t>
            </a:r>
          </a:p>
          <a:p>
            <a:pPr lvl="1"/>
            <a:r>
              <a:rPr lang="en-US" sz="2200" dirty="0" smtClean="0"/>
              <a:t>Aluminum foils</a:t>
            </a:r>
          </a:p>
          <a:p>
            <a:pPr lvl="1"/>
            <a:r>
              <a:rPr lang="en-US" sz="2200" dirty="0" smtClean="0"/>
              <a:t>Sporting goods (e.g. bats etc.)</a:t>
            </a:r>
          </a:p>
          <a:p>
            <a:pPr lvl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28" y="2383003"/>
            <a:ext cx="33782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9745" y="6036296"/>
            <a:ext cx="23519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www.aluminumextrusiongroup.com</a:t>
            </a:r>
            <a:r>
              <a:rPr lang="en-US" sz="600" dirty="0"/>
              <a:t>/automotive-applications/</a:t>
            </a:r>
          </a:p>
        </p:txBody>
      </p:sp>
    </p:spTree>
    <p:extLst>
      <p:ext uri="{BB962C8B-B14F-4D97-AF65-F5344CB8AC3E}">
        <p14:creationId xmlns:p14="http://schemas.microsoft.com/office/powerpoint/2010/main" val="266878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924"/>
            <a:ext cx="8229600" cy="4525963"/>
          </a:xfrm>
        </p:spPr>
        <p:txBody>
          <a:bodyPr/>
          <a:lstStyle/>
          <a:p>
            <a:r>
              <a:rPr lang="en-US" sz="2200" dirty="0" smtClean="0"/>
              <a:t>Many applications so focus on one:  Aircraft</a:t>
            </a:r>
          </a:p>
          <a:p>
            <a:r>
              <a:rPr lang="en-US" sz="2200" dirty="0" smtClean="0"/>
              <a:t>Strength to weight ratio critical in Aircraft</a:t>
            </a:r>
          </a:p>
          <a:p>
            <a:pPr lvl="1"/>
            <a:r>
              <a:rPr lang="en-US" sz="2200" dirty="0" smtClean="0"/>
              <a:t>Strength may be slightly less but weight is 1/3 </a:t>
            </a:r>
          </a:p>
          <a:p>
            <a:pPr lvl="1"/>
            <a:r>
              <a:rPr lang="en-US" sz="2200" dirty="0" smtClean="0"/>
              <a:t>Specific strength is 50% higher for Al</a:t>
            </a:r>
          </a:p>
          <a:p>
            <a:r>
              <a:rPr lang="en-US" sz="2200" dirty="0" smtClean="0"/>
              <a:t>Susceptible to Cyclic fatigue</a:t>
            </a:r>
          </a:p>
          <a:p>
            <a:pPr lvl="1"/>
            <a:r>
              <a:rPr lang="en-US" sz="2200" dirty="0" smtClean="0"/>
              <a:t>Pressure cycling</a:t>
            </a:r>
          </a:p>
          <a:p>
            <a:pPr lvl="1"/>
            <a:r>
              <a:rPr lang="en-US" sz="2200" dirty="0" smtClean="0"/>
              <a:t>Fails below yield strength</a:t>
            </a:r>
          </a:p>
          <a:p>
            <a:pPr lvl="1"/>
            <a:r>
              <a:rPr lang="en-US" sz="2200" dirty="0" smtClean="0"/>
              <a:t>Cracks are key</a:t>
            </a:r>
          </a:p>
          <a:p>
            <a:pPr lvl="1"/>
            <a:r>
              <a:rPr lang="en-US" sz="2200" dirty="0" smtClean="0"/>
              <a:t>Small crack 1/1000 mm no problem</a:t>
            </a:r>
          </a:p>
          <a:p>
            <a:pPr lvl="1"/>
            <a:r>
              <a:rPr lang="en-US" sz="2200" dirty="0" smtClean="0"/>
              <a:t>But if </a:t>
            </a:r>
            <a:r>
              <a:rPr lang="en-US" sz="2200" dirty="0"/>
              <a:t>after hundred of </a:t>
            </a:r>
            <a:r>
              <a:rPr lang="en-US" sz="2200" dirty="0" smtClean="0"/>
              <a:t>cycles it grows to 1mm can be catastrophic</a:t>
            </a:r>
          </a:p>
          <a:p>
            <a:pPr marL="9144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336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449"/>
            <a:ext cx="8229600" cy="4525963"/>
          </a:xfrm>
        </p:spPr>
        <p:txBody>
          <a:bodyPr/>
          <a:lstStyle/>
          <a:p>
            <a:r>
              <a:rPr lang="en-US" sz="2200" dirty="0"/>
              <a:t>British </a:t>
            </a:r>
            <a:r>
              <a:rPr lang="en-US" sz="2200" dirty="0" err="1"/>
              <a:t>DeHavilland</a:t>
            </a:r>
            <a:r>
              <a:rPr lang="en-US" sz="2200" dirty="0"/>
              <a:t> Comet 1952</a:t>
            </a:r>
          </a:p>
          <a:p>
            <a:pPr lvl="2"/>
            <a:r>
              <a:rPr lang="en-US" sz="2200" dirty="0"/>
              <a:t>4 crashes in 2 years  </a:t>
            </a:r>
          </a:p>
          <a:p>
            <a:pPr lvl="2"/>
            <a:r>
              <a:rPr lang="en-US" sz="2200" dirty="0"/>
              <a:t>Result of rivets and square windows (stress razors)</a:t>
            </a:r>
          </a:p>
          <a:p>
            <a:pPr lvl="2"/>
            <a:r>
              <a:rPr lang="en-US" sz="2200" dirty="0"/>
              <a:t>Reengineered by 1958 </a:t>
            </a:r>
            <a:r>
              <a:rPr lang="en-US" sz="2200" dirty="0" smtClean="0"/>
              <a:t>but too late</a:t>
            </a:r>
          </a:p>
          <a:p>
            <a:r>
              <a:rPr lang="en-US" sz="2200" dirty="0" smtClean="0"/>
              <a:t>Boeing </a:t>
            </a:r>
            <a:r>
              <a:rPr lang="en-US" sz="2200" dirty="0"/>
              <a:t>had launched 707 </a:t>
            </a:r>
            <a:r>
              <a:rPr lang="en-US" sz="2200" dirty="0" smtClean="0"/>
              <a:t>by 1958</a:t>
            </a:r>
          </a:p>
          <a:p>
            <a:pPr lvl="2"/>
            <a:r>
              <a:rPr lang="en-US" sz="2200" dirty="0" smtClean="0"/>
              <a:t>Took over the market</a:t>
            </a:r>
            <a:endParaRPr lang="en-US" sz="2200" dirty="0"/>
          </a:p>
          <a:p>
            <a:r>
              <a:rPr lang="en-US" sz="2200" dirty="0"/>
              <a:t>In 2009 Civilian Aircraft accounted to 7.1% of all exports</a:t>
            </a:r>
          </a:p>
          <a:p>
            <a:pPr lvl="3"/>
            <a:r>
              <a:rPr lang="en-US" sz="2200" dirty="0"/>
              <a:t>Largest single export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80" y="4346009"/>
            <a:ext cx="3702296" cy="2227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5124" y="6603159"/>
            <a:ext cx="39086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www.extremetech.com</a:t>
            </a:r>
            <a:r>
              <a:rPr lang="en-US" sz="600" dirty="0"/>
              <a:t>/extreme/129764-tech-wrecks-lessons-from-some-of-the-biggest-hardware-screw-ups/3</a:t>
            </a:r>
          </a:p>
        </p:txBody>
      </p:sp>
    </p:spTree>
    <p:extLst>
      <p:ext uri="{BB962C8B-B14F-4D97-AF65-F5344CB8AC3E}">
        <p14:creationId xmlns:p14="http://schemas.microsoft.com/office/powerpoint/2010/main" val="333931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757"/>
            <a:ext cx="8229600" cy="4525963"/>
          </a:xfrm>
        </p:spPr>
        <p:txBody>
          <a:bodyPr/>
          <a:lstStyle/>
          <a:p>
            <a:r>
              <a:rPr lang="en-US" dirty="0" smtClean="0"/>
              <a:t>Al is extremely reactive if powdered </a:t>
            </a:r>
          </a:p>
          <a:p>
            <a:pPr lvl="1"/>
            <a:r>
              <a:rPr lang="en-US" dirty="0" smtClean="0"/>
              <a:t>Solid rocket fuel for Shuttle (Al + H</a:t>
            </a:r>
            <a:r>
              <a:rPr lang="en-US" baseline="-25000" dirty="0" smtClean="0"/>
              <a:t>2</a:t>
            </a:r>
            <a:r>
              <a:rPr lang="en-US" dirty="0" smtClean="0"/>
              <a:t>0 =&gt; Al(OH)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Why does Aluminum stay shiny and not rust?</a:t>
            </a:r>
          </a:p>
          <a:p>
            <a:pPr lvl="1"/>
            <a:r>
              <a:rPr lang="en-US" dirty="0" smtClean="0"/>
              <a:t>Aluminum oxide coating very thin but conformal</a:t>
            </a:r>
          </a:p>
          <a:p>
            <a:pPr lvl="1"/>
            <a:r>
              <a:rPr lang="en-US" dirty="0" smtClean="0"/>
              <a:t>Protects surface from further oxidation</a:t>
            </a:r>
          </a:p>
          <a:p>
            <a:r>
              <a:rPr lang="en-US" dirty="0" smtClean="0"/>
              <a:t>When you mix metals the one that wants the oxygen most, wins and corrodes.</a:t>
            </a:r>
          </a:p>
          <a:p>
            <a:pPr lvl="1"/>
            <a:r>
              <a:rPr lang="en-US" dirty="0" smtClean="0"/>
              <a:t>This means that almost always the Aluminum corrodes  so be careful (seaplane)</a:t>
            </a:r>
          </a:p>
          <a:p>
            <a:r>
              <a:rPr lang="en-US" dirty="0"/>
              <a:t>Why does Aluminum fail at the beach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chlorine in salt water helps corrosion</a:t>
            </a:r>
          </a:p>
          <a:p>
            <a:pPr lvl="1"/>
            <a:r>
              <a:rPr lang="en-US" dirty="0" smtClean="0"/>
              <a:t>Forms pits at grain boundaries etc.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2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Aluminum Refinement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671"/>
            <a:ext cx="8229600" cy="270099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Hall–</a:t>
            </a:r>
            <a:r>
              <a:rPr lang="en-US" sz="3200" b="1" dirty="0" err="1" smtClean="0"/>
              <a:t>Héroult</a:t>
            </a:r>
            <a:r>
              <a:rPr lang="en-US" sz="3200" b="1" dirty="0" smtClean="0"/>
              <a:t> process</a:t>
            </a:r>
          </a:p>
          <a:p>
            <a:pPr lvl="1"/>
            <a:r>
              <a:rPr lang="en-US" sz="2000" b="1" dirty="0" smtClean="0">
                <a:hlinkClick r:id="rId4"/>
              </a:rPr>
              <a:t>http://www.youtube.com/watch?v=WFL9kpHCKe4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http://</a:t>
            </a:r>
            <a:r>
              <a:rPr lang="en-US" sz="2000" b="1" dirty="0" err="1" smtClean="0"/>
              <a:t>www.youtube.com/watch?v</a:t>
            </a:r>
            <a:r>
              <a:rPr lang="en-US" sz="2000" b="1" dirty="0" smtClean="0"/>
              <a:t>=EK4dEEoKNiE</a:t>
            </a:r>
          </a:p>
          <a:p>
            <a:endParaRPr lang="en-US" sz="4200" dirty="0" smtClean="0">
              <a:latin typeface="Cordia New" pitchFamily="34" charset="-34"/>
              <a:cs typeface="Cordia New" pitchFamily="34" charset="-34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7" y="97051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i="1" u="sng" dirty="0" smtClean="0"/>
              <a:t>Material</a:t>
            </a:r>
            <a:endParaRPr lang="en-US" dirty="0" smtClean="0"/>
          </a:p>
          <a:p>
            <a:pPr>
              <a:spcBef>
                <a:spcPts val="2424"/>
              </a:spcBef>
            </a:pPr>
            <a:r>
              <a:rPr lang="en-US" dirty="0" smtClean="0"/>
              <a:t>What is the material of importance?  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are the general properties of this material?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is the source of the material?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is the general abundance of the material?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are the unique (enabling) properties of the material?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discovery/development led to the material impacting society?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Historical</a:t>
            </a:r>
            <a:endParaRPr lang="en-US" dirty="0" smtClean="0"/>
          </a:p>
          <a:p>
            <a:pPr>
              <a:spcBef>
                <a:spcPts val="2424"/>
              </a:spcBef>
            </a:pPr>
            <a:r>
              <a:rPr lang="en-US" sz="2400" dirty="0" smtClean="0"/>
              <a:t>What is the first known use of the material?</a:t>
            </a:r>
          </a:p>
          <a:p>
            <a:pPr>
              <a:spcBef>
                <a:spcPts val="2424"/>
              </a:spcBef>
            </a:pPr>
            <a:r>
              <a:rPr lang="en-US" sz="2400" dirty="0" smtClean="0"/>
              <a:t>What people groups were involved at the time of first use?</a:t>
            </a:r>
          </a:p>
          <a:p>
            <a:pPr>
              <a:spcBef>
                <a:spcPts val="2424"/>
              </a:spcBef>
            </a:pPr>
            <a:r>
              <a:rPr lang="en-US" sz="2400" dirty="0" smtClean="0"/>
              <a:t>At what time did the material become enabling?</a:t>
            </a:r>
          </a:p>
          <a:p>
            <a:pPr>
              <a:spcBef>
                <a:spcPts val="2424"/>
              </a:spcBef>
            </a:pPr>
            <a:r>
              <a:rPr lang="en-US" sz="2400" dirty="0" smtClean="0"/>
              <a:t>What events limited the impact of the material prior to or following its development/discovery?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33" y="585815"/>
            <a:ext cx="8173329" cy="56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2239988" y="655967"/>
            <a:ext cx="20934" cy="1221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u="sng" dirty="0" smtClean="0"/>
              <a:t>Technological</a:t>
            </a:r>
            <a:endParaRPr lang="en-US" i="1" dirty="0" smtClean="0"/>
          </a:p>
          <a:p>
            <a:pPr>
              <a:spcBef>
                <a:spcPts val="2424"/>
              </a:spcBef>
            </a:pPr>
            <a:r>
              <a:rPr lang="en-US" dirty="0" smtClean="0"/>
              <a:t>What technology did the material enable?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role did the material play in the technology?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property of the material enables the technology?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What are the limits of the technology?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i="1" u="sng" dirty="0" smtClean="0"/>
              <a:t>Societal</a:t>
            </a:r>
          </a:p>
          <a:p>
            <a:r>
              <a:rPr lang="en-US" sz="2400" dirty="0" smtClean="0"/>
              <a:t> In which realms of society did the materials development have an impact?</a:t>
            </a:r>
          </a:p>
          <a:p>
            <a:r>
              <a:rPr lang="en-US" sz="2400" dirty="0" smtClean="0"/>
              <a:t>What were the financial implications of the development?</a:t>
            </a:r>
          </a:p>
          <a:p>
            <a:r>
              <a:rPr lang="en-US" sz="2400" dirty="0" smtClean="0"/>
              <a:t>What were the health implications of the development?</a:t>
            </a:r>
          </a:p>
          <a:p>
            <a:r>
              <a:rPr lang="en-US" sz="2400" dirty="0" smtClean="0"/>
              <a:t>What were the governmental implications of the development (war)?</a:t>
            </a:r>
          </a:p>
          <a:p>
            <a:r>
              <a:rPr lang="en-US" sz="2400" dirty="0" smtClean="0"/>
              <a:t>What were the social implication of the development?</a:t>
            </a:r>
          </a:p>
          <a:p>
            <a:r>
              <a:rPr lang="en-US" sz="2400" dirty="0" smtClean="0"/>
              <a:t>What are the future societal needs with respect to the material/technology?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Aluminum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1" y="915902"/>
            <a:ext cx="8994841" cy="4525963"/>
          </a:xfrm>
        </p:spPr>
        <p:txBody>
          <a:bodyPr/>
          <a:lstStyle/>
          <a:p>
            <a:r>
              <a:rPr lang="en-US" dirty="0" smtClean="0"/>
              <a:t>Certain metal oxides are very stable and Al2O3 is one of them.</a:t>
            </a:r>
          </a:p>
          <a:p>
            <a:r>
              <a:rPr lang="en-US" dirty="0" smtClean="0"/>
              <a:t>Charcoal and CO cannot reduce Al2O3</a:t>
            </a:r>
          </a:p>
          <a:p>
            <a:r>
              <a:rPr lang="en-US" dirty="0" smtClean="0"/>
              <a:t>Alchemy based on turning metals into gold</a:t>
            </a:r>
          </a:p>
          <a:p>
            <a:r>
              <a:rPr lang="en-US" dirty="0" smtClean="0"/>
              <a:t>By 1700’s beginning to realize this is futile</a:t>
            </a:r>
          </a:p>
          <a:p>
            <a:r>
              <a:rPr lang="en-US" dirty="0" smtClean="0"/>
              <a:t>To understand how we get Aluminum need to understand the history of oxides</a:t>
            </a:r>
          </a:p>
          <a:p>
            <a:r>
              <a:rPr lang="en-US" dirty="0" smtClean="0"/>
              <a:t>Studies of Phlogiston</a:t>
            </a:r>
          </a:p>
          <a:p>
            <a:pPr lvl="1"/>
            <a:r>
              <a:rPr lang="en-US" dirty="0" err="1" smtClean="0"/>
              <a:t>Firey</a:t>
            </a:r>
            <a:r>
              <a:rPr lang="en-US" dirty="0" smtClean="0"/>
              <a:t> substance possessed by Materials</a:t>
            </a:r>
          </a:p>
          <a:p>
            <a:pPr lvl="1"/>
            <a:r>
              <a:rPr lang="en-US" dirty="0" smtClean="0"/>
              <a:t>Burning something gave off Phlogiston left </a:t>
            </a:r>
            <a:r>
              <a:rPr lang="en-US" dirty="0" err="1" smtClean="0"/>
              <a:t>Calx</a:t>
            </a:r>
            <a:endParaRPr lang="en-US" dirty="0" smtClean="0"/>
          </a:p>
          <a:p>
            <a:pPr lvl="1"/>
            <a:r>
              <a:rPr lang="en-US" dirty="0" smtClean="0"/>
              <a:t>Priestly isolated oxygen from mercury oxide using sunlight</a:t>
            </a:r>
          </a:p>
          <a:p>
            <a:pPr lvl="1"/>
            <a:r>
              <a:rPr lang="en-US" dirty="0" smtClean="0"/>
              <a:t>Gas supported burning of candle but 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8492"/>
            <a:ext cx="9078580" cy="4525963"/>
          </a:xfrm>
        </p:spPr>
        <p:txBody>
          <a:bodyPr/>
          <a:lstStyle/>
          <a:p>
            <a:r>
              <a:rPr lang="en-US" sz="2200" dirty="0"/>
              <a:t>1771 Antoine Lavoisier in </a:t>
            </a:r>
            <a:r>
              <a:rPr lang="en-US" sz="2200" dirty="0" smtClean="0"/>
              <a:t>France</a:t>
            </a:r>
          </a:p>
          <a:p>
            <a:pPr lvl="1"/>
            <a:r>
              <a:rPr lang="en-US" sz="2200" dirty="0" smtClean="0"/>
              <a:t>Interested in Priestley’s work</a:t>
            </a:r>
          </a:p>
          <a:p>
            <a:pPr lvl="1"/>
            <a:r>
              <a:rPr lang="en-US" sz="2200" dirty="0" smtClean="0"/>
              <a:t>Used careful balances weight products and reactants</a:t>
            </a:r>
          </a:p>
          <a:p>
            <a:pPr lvl="1"/>
            <a:r>
              <a:rPr lang="en-US" sz="2200" dirty="0" smtClean="0"/>
              <a:t>Metal gains weight when heated in Air</a:t>
            </a:r>
          </a:p>
          <a:p>
            <a:pPr lvl="1"/>
            <a:r>
              <a:rPr lang="en-US" sz="2200" dirty="0" smtClean="0"/>
              <a:t>Others assigned a negative weight to Phlogiston ?</a:t>
            </a:r>
          </a:p>
          <a:p>
            <a:pPr lvl="1"/>
            <a:r>
              <a:rPr lang="en-US" sz="2200" dirty="0" smtClean="0"/>
              <a:t>Lavoisier repeated mercury oxide exp. both ways</a:t>
            </a:r>
          </a:p>
          <a:p>
            <a:pPr lvl="1"/>
            <a:r>
              <a:rPr lang="en-US" sz="2200" dirty="0" smtClean="0"/>
              <a:t>Proved gas was oxygen and necessary for combustion</a:t>
            </a:r>
          </a:p>
          <a:p>
            <a:pPr lvl="1"/>
            <a:r>
              <a:rPr lang="en-US" sz="2200" dirty="0" smtClean="0"/>
              <a:t>Laid theory of </a:t>
            </a:r>
            <a:r>
              <a:rPr lang="en-US" sz="2200" dirty="0" err="1" smtClean="0"/>
              <a:t>Pholgiston</a:t>
            </a:r>
            <a:r>
              <a:rPr lang="en-US" sz="2200" dirty="0" smtClean="0"/>
              <a:t> to rest and started modern chemistry</a:t>
            </a:r>
          </a:p>
          <a:p>
            <a:pPr lvl="1"/>
            <a:r>
              <a:rPr lang="en-US" sz="2200" dirty="0" smtClean="0"/>
              <a:t>Proved S was an element not compound</a:t>
            </a:r>
          </a:p>
          <a:p>
            <a:pPr lvl="1"/>
            <a:r>
              <a:rPr lang="en-US" sz="2200" dirty="0" smtClean="0"/>
              <a:t>First to organize elements by weight</a:t>
            </a:r>
          </a:p>
          <a:p>
            <a:pPr lvl="1"/>
            <a:r>
              <a:rPr lang="en-US" sz="2200" dirty="0" smtClean="0"/>
              <a:t>First to show elements may change form but weight was fixed</a:t>
            </a:r>
          </a:p>
          <a:p>
            <a:pPr lvl="1"/>
            <a:r>
              <a:rPr lang="en-US" sz="2200" dirty="0" smtClean="0"/>
              <a:t>1794 at 50 executed for selling dilute tobacco (French revolution)</a:t>
            </a:r>
          </a:p>
          <a:p>
            <a:pPr lvl="2"/>
            <a:r>
              <a:rPr lang="en-US" sz="2200" dirty="0" smtClean="0"/>
              <a:t>Pardoned a year later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359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Challenge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" y="825184"/>
            <a:ext cx="6668955" cy="4525963"/>
          </a:xfrm>
        </p:spPr>
        <p:txBody>
          <a:bodyPr/>
          <a:lstStyle/>
          <a:p>
            <a:r>
              <a:rPr lang="en-US" sz="2000" dirty="0" smtClean="0"/>
              <a:t>How does one discover a metal that cannot be reduced by CO?</a:t>
            </a:r>
          </a:p>
          <a:p>
            <a:r>
              <a:rPr lang="en-US" sz="2000" dirty="0" smtClean="0"/>
              <a:t>Must forcibly inject electrons</a:t>
            </a:r>
          </a:p>
          <a:p>
            <a:r>
              <a:rPr lang="en-US" sz="2000" dirty="0" smtClean="0"/>
              <a:t>Volta Pile</a:t>
            </a:r>
          </a:p>
          <a:p>
            <a:pPr lvl="1"/>
            <a:r>
              <a:rPr lang="en-US" sz="2000" dirty="0" smtClean="0"/>
              <a:t>Sir Humphrey Davy 1807</a:t>
            </a:r>
          </a:p>
          <a:p>
            <a:pPr lvl="1"/>
            <a:r>
              <a:rPr lang="en-US" sz="2000" dirty="0" smtClean="0"/>
              <a:t>Use Cu and Zn that had been reduced using CO</a:t>
            </a:r>
          </a:p>
          <a:p>
            <a:pPr lvl="1"/>
            <a:r>
              <a:rPr lang="en-US" sz="2000" dirty="0" smtClean="0"/>
              <a:t>Generate electricity (battery) and reduce potash</a:t>
            </a:r>
          </a:p>
          <a:p>
            <a:pPr lvl="2"/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and </a:t>
            </a:r>
            <a:r>
              <a:rPr lang="en-US" sz="2000" dirty="0" err="1" smtClean="0"/>
              <a:t>NaOH</a:t>
            </a:r>
            <a:r>
              <a:rPr lang="en-US" sz="2000" dirty="0" smtClean="0"/>
              <a:t> turned into Na and K metals</a:t>
            </a:r>
          </a:p>
          <a:p>
            <a:r>
              <a:rPr lang="en-US" sz="2000" dirty="0" smtClean="0"/>
              <a:t>Hans </a:t>
            </a:r>
            <a:r>
              <a:rPr lang="en-US" sz="2000" dirty="0" err="1" smtClean="0"/>
              <a:t>Orsted</a:t>
            </a:r>
            <a:r>
              <a:rPr lang="en-US" sz="2000" dirty="0" smtClean="0"/>
              <a:t> first to reduce Al 1825</a:t>
            </a:r>
          </a:p>
          <a:p>
            <a:pPr lvl="1"/>
            <a:r>
              <a:rPr lang="en-US" sz="2000" dirty="0" smtClean="0"/>
              <a:t> Used Potassium metal to reduce Aluminum chloride</a:t>
            </a:r>
          </a:p>
          <a:p>
            <a:pPr lvl="1"/>
            <a:r>
              <a:rPr lang="en-US" sz="2000" dirty="0" smtClean="0"/>
              <a:t>Sodium also worked and for 60 years this was the only way to make Al</a:t>
            </a:r>
          </a:p>
          <a:p>
            <a:pPr lvl="1"/>
            <a:r>
              <a:rPr lang="en-US" sz="2000" dirty="0" smtClean="0"/>
              <a:t>Very expensive (much more valuable than gold) </a:t>
            </a:r>
          </a:p>
          <a:p>
            <a:pPr lvl="1"/>
            <a:r>
              <a:rPr lang="en-US" sz="2000" dirty="0" smtClean="0"/>
              <a:t>Napoleon III used Al dinnerware for best guests (others got gold)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80" y="4459243"/>
            <a:ext cx="2185380" cy="1638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6626" y="6441242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bashny.net</a:t>
            </a:r>
            <a:r>
              <a:rPr lang="en-US" sz="600" dirty="0"/>
              <a:t>/t/en/275779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6611" y="3402000"/>
            <a:ext cx="157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 C. </a:t>
            </a:r>
            <a:r>
              <a:rPr lang="en-US" dirty="0" err="1" smtClean="0"/>
              <a:t>Orsted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87" y="1441966"/>
            <a:ext cx="1555582" cy="1960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1661" y="3936389"/>
            <a:ext cx="23923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www.aps.org</a:t>
            </a:r>
            <a:r>
              <a:rPr lang="en-US" sz="600" dirty="0"/>
              <a:t>/publications/</a:t>
            </a:r>
            <a:r>
              <a:rPr lang="en-US" sz="600" dirty="0" err="1"/>
              <a:t>apsnews</a:t>
            </a:r>
            <a:r>
              <a:rPr lang="en-US" sz="600" dirty="0"/>
              <a:t>/200807/</a:t>
            </a:r>
            <a:r>
              <a:rPr lang="en-US" sz="600" dirty="0" err="1"/>
              <a:t>physicshistory.cfm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2884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Challenge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8562"/>
            <a:ext cx="9144000" cy="4525963"/>
          </a:xfrm>
        </p:spPr>
        <p:txBody>
          <a:bodyPr/>
          <a:lstStyle/>
          <a:p>
            <a:r>
              <a:rPr lang="en-US" dirty="0" smtClean="0"/>
              <a:t>1886 Charles Hall(US) and Paul </a:t>
            </a:r>
            <a:r>
              <a:rPr lang="en-US" dirty="0" err="1" smtClean="0"/>
              <a:t>Heroult</a:t>
            </a:r>
            <a:r>
              <a:rPr lang="en-US" dirty="0" smtClean="0"/>
              <a:t> (France)</a:t>
            </a:r>
          </a:p>
          <a:p>
            <a:r>
              <a:rPr lang="en-US" dirty="0" smtClean="0"/>
              <a:t>Independently invent cheap method of producing Al</a:t>
            </a:r>
          </a:p>
          <a:p>
            <a:r>
              <a:rPr lang="en-US" dirty="0" smtClean="0"/>
              <a:t>What was the challenge?</a:t>
            </a:r>
          </a:p>
          <a:p>
            <a:pPr lvl="1"/>
            <a:r>
              <a:rPr lang="en-US" dirty="0" smtClean="0"/>
              <a:t>Must first isolate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from Bauxite use Bayer Process</a:t>
            </a:r>
          </a:p>
          <a:p>
            <a:pPr lvl="2"/>
            <a:r>
              <a:rPr lang="en-US" dirty="0" smtClean="0"/>
              <a:t>Convert to Al(OH)</a:t>
            </a:r>
            <a:r>
              <a:rPr lang="en-US" baseline="-25000" dirty="0" smtClean="0"/>
              <a:t>3</a:t>
            </a:r>
            <a:r>
              <a:rPr lang="en-US" dirty="0" smtClean="0"/>
              <a:t> and back to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Needed to use electricity to reduce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is not conductive so can’t just apply electrodes</a:t>
            </a:r>
          </a:p>
          <a:p>
            <a:pPr lvl="1"/>
            <a:r>
              <a:rPr lang="en-US" dirty="0" smtClean="0"/>
              <a:t>Melts 2072°C yikes! Made process very expensive </a:t>
            </a:r>
          </a:p>
          <a:p>
            <a:pPr lvl="1"/>
            <a:r>
              <a:rPr lang="en-US" dirty="0" smtClean="0"/>
              <a:t>Cool trick Hall and </a:t>
            </a:r>
            <a:r>
              <a:rPr lang="en-US" dirty="0" err="1" smtClean="0"/>
              <a:t>Heroult</a:t>
            </a:r>
            <a:r>
              <a:rPr lang="en-US" dirty="0" smtClean="0"/>
              <a:t> figured out in 1885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Cryolite</a:t>
            </a:r>
            <a:r>
              <a:rPr lang="en-US" dirty="0" smtClean="0"/>
              <a:t> (Na</a:t>
            </a:r>
            <a:r>
              <a:rPr lang="en-US" baseline="-25000" dirty="0" smtClean="0"/>
              <a:t>3</a:t>
            </a:r>
            <a:r>
              <a:rPr lang="en-US" dirty="0" smtClean="0"/>
              <a:t>AlF</a:t>
            </a:r>
            <a:r>
              <a:rPr lang="en-US" baseline="-25000" dirty="0" smtClean="0"/>
              <a:t>6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melts at ~950°C very accessible, much cheaper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53" y="971730"/>
            <a:ext cx="8229600" cy="4525963"/>
          </a:xfrm>
        </p:spPr>
        <p:txBody>
          <a:bodyPr/>
          <a:lstStyle/>
          <a:p>
            <a:r>
              <a:rPr lang="en-US" dirty="0" smtClean="0"/>
              <a:t>1856 cost of Al is $90/</a:t>
            </a:r>
            <a:r>
              <a:rPr lang="en-US" dirty="0" err="1" smtClean="0"/>
              <a:t>lb</a:t>
            </a:r>
            <a:endParaRPr lang="en-US" dirty="0" smtClean="0"/>
          </a:p>
          <a:p>
            <a:r>
              <a:rPr lang="en-US" dirty="0" smtClean="0"/>
              <a:t>1890 price drops to $0.30/</a:t>
            </a:r>
            <a:r>
              <a:rPr lang="en-US" dirty="0" err="1" smtClean="0"/>
              <a:t>lb</a:t>
            </a:r>
            <a:endParaRPr lang="en-US" dirty="0" smtClean="0"/>
          </a:p>
          <a:p>
            <a:r>
              <a:rPr lang="en-US" dirty="0" smtClean="0"/>
              <a:t>Worldwide production</a:t>
            </a:r>
          </a:p>
          <a:p>
            <a:pPr lvl="1"/>
            <a:r>
              <a:rPr lang="en-US" dirty="0" smtClean="0"/>
              <a:t>1873 2.5 tons</a:t>
            </a:r>
          </a:p>
          <a:p>
            <a:pPr lvl="1"/>
            <a:r>
              <a:rPr lang="en-US" dirty="0" smtClean="0"/>
              <a:t>1900 7300 tons</a:t>
            </a:r>
          </a:p>
          <a:p>
            <a:pPr lvl="1"/>
            <a:r>
              <a:rPr lang="en-US" dirty="0" smtClean="0"/>
              <a:t>Today &gt;40,000,000 tons</a:t>
            </a:r>
          </a:p>
          <a:p>
            <a:r>
              <a:rPr lang="en-US" dirty="0" smtClean="0"/>
              <a:t>Consumes lots of electricity</a:t>
            </a:r>
          </a:p>
          <a:p>
            <a:r>
              <a:rPr lang="en-US" dirty="0" smtClean="0"/>
              <a:t>Early plants concentrated near hydroelectric dams</a:t>
            </a:r>
          </a:p>
          <a:p>
            <a:r>
              <a:rPr lang="en-US" dirty="0" smtClean="0"/>
              <a:t>Today uses ~15kWh of electricity per kilogram of Al</a:t>
            </a:r>
          </a:p>
          <a:p>
            <a:r>
              <a:rPr lang="en-US" dirty="0" smtClean="0"/>
              <a:t>Consumes ~5% of electricity produced in US today</a:t>
            </a:r>
          </a:p>
          <a:p>
            <a:pPr lvl="1"/>
            <a:r>
              <a:rPr lang="en-US" dirty="0" smtClean="0"/>
              <a:t>Greenhouse gas implications</a:t>
            </a:r>
          </a:p>
          <a:p>
            <a:pPr lvl="1"/>
            <a:r>
              <a:rPr lang="en-US" dirty="0" smtClean="0"/>
              <a:t>Requires 95% less energy to recycle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8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047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 1. United Co. </a:t>
            </a:r>
            <a:r>
              <a:rPr lang="en-US" dirty="0" err="1" smtClean="0"/>
              <a:t>Rusal</a:t>
            </a:r>
            <a:r>
              <a:rPr lang="en-US" dirty="0" smtClean="0"/>
              <a:t> 4,127 (Russia)</a:t>
            </a:r>
          </a:p>
          <a:p>
            <a:pPr lvl="1"/>
            <a:r>
              <a:rPr lang="en-US" dirty="0" smtClean="0"/>
              <a:t>  2. Rio Tinto Group 3,829 (Canada)</a:t>
            </a:r>
          </a:p>
          <a:p>
            <a:pPr lvl="1"/>
            <a:r>
              <a:rPr lang="en-US" dirty="0" smtClean="0"/>
              <a:t>  3. Alcoa Inc. 3,669 (US)</a:t>
            </a:r>
          </a:p>
          <a:p>
            <a:pPr lvl="1"/>
            <a:r>
              <a:rPr lang="en-US" dirty="0" smtClean="0"/>
              <a:t>  4. </a:t>
            </a:r>
            <a:r>
              <a:rPr lang="en-US" dirty="0" err="1" smtClean="0"/>
              <a:t>Chalco</a:t>
            </a:r>
            <a:r>
              <a:rPr lang="en-US" dirty="0" smtClean="0"/>
              <a:t> Aluminum Corp. of China 3,127 in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*thousands of 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680" y="6376859"/>
            <a:ext cx="4333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http://www.bloomberg.com/news/2012-02-27/top-10-aluminum-</a:t>
            </a:r>
            <a:endParaRPr lang="en-US" sz="1200" dirty="0" smtClean="0"/>
          </a:p>
          <a:p>
            <a:r>
              <a:rPr lang="en-US" sz="1200" dirty="0" smtClean="0"/>
              <a:t>companies-in-2011-by-production-table-.html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87" y="3769997"/>
            <a:ext cx="3184656" cy="2388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494" y="6350491"/>
            <a:ext cx="20441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www.businessinsider.com</a:t>
            </a:r>
            <a:r>
              <a:rPr lang="en-US" sz="600" dirty="0"/>
              <a:t>/alcoa-q2-earnings-2015-7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" y="5282574"/>
            <a:ext cx="14573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 Strength</a:t>
            </a:r>
          </a:p>
          <a:p>
            <a:pPr lvl="1"/>
            <a:r>
              <a:rPr lang="en-US" sz="2800" dirty="0" smtClean="0"/>
              <a:t>Pure aluminum </a:t>
            </a:r>
            <a:r>
              <a:rPr lang="en-US" sz="2800" dirty="0"/>
              <a:t>is only 7–</a:t>
            </a:r>
            <a:r>
              <a:rPr lang="en-US" sz="2800" dirty="0" smtClean="0"/>
              <a:t>11MPa</a:t>
            </a:r>
          </a:p>
          <a:p>
            <a:pPr lvl="2"/>
            <a:r>
              <a:rPr lang="en-US" sz="2800" dirty="0" smtClean="0"/>
              <a:t>steel </a:t>
            </a:r>
            <a:r>
              <a:rPr lang="en-US" sz="2800" dirty="0"/>
              <a:t>is 250-</a:t>
            </a:r>
            <a:r>
              <a:rPr lang="en-US" sz="2800" dirty="0" smtClean="0"/>
              <a:t>500MPa</a:t>
            </a:r>
            <a:endParaRPr lang="en-US" sz="2800" dirty="0"/>
          </a:p>
          <a:p>
            <a:pPr lvl="1"/>
            <a:r>
              <a:rPr lang="en-US" dirty="0" smtClean="0"/>
              <a:t> How do you make it strong?</a:t>
            </a:r>
          </a:p>
          <a:p>
            <a:pPr lvl="2"/>
            <a:r>
              <a:rPr lang="en-US" dirty="0" smtClean="0"/>
              <a:t>Options</a:t>
            </a:r>
          </a:p>
          <a:p>
            <a:pPr lvl="3"/>
            <a:r>
              <a:rPr lang="en-US" b="1" dirty="0" smtClean="0"/>
              <a:t>Solid Solution </a:t>
            </a:r>
            <a:r>
              <a:rPr lang="en-US" dirty="0" smtClean="0"/>
              <a:t>Strengthening like Bronze</a:t>
            </a:r>
          </a:p>
          <a:p>
            <a:pPr lvl="4"/>
            <a:r>
              <a:rPr lang="en-US" dirty="0" smtClean="0"/>
              <a:t>Doesn’t work very well</a:t>
            </a:r>
          </a:p>
          <a:p>
            <a:pPr lvl="3"/>
            <a:r>
              <a:rPr lang="en-US" b="1" dirty="0" smtClean="0"/>
              <a:t>Work Hardening </a:t>
            </a:r>
            <a:r>
              <a:rPr lang="en-US" dirty="0" smtClean="0"/>
              <a:t>like Bronze</a:t>
            </a:r>
          </a:p>
          <a:p>
            <a:pPr lvl="4"/>
            <a:r>
              <a:rPr lang="en-US" dirty="0" smtClean="0"/>
              <a:t>Doesn’t work very well (you try it)</a:t>
            </a:r>
          </a:p>
          <a:p>
            <a:pPr lvl="3"/>
            <a:r>
              <a:rPr lang="en-US" b="1" dirty="0" smtClean="0"/>
              <a:t>Precipitation Hardening</a:t>
            </a:r>
          </a:p>
          <a:p>
            <a:pPr lvl="4"/>
            <a:r>
              <a:rPr lang="en-US" dirty="0" smtClean="0"/>
              <a:t>How does that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8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1319</Words>
  <Application>Microsoft Office PowerPoint</Application>
  <PresentationFormat>On-screen Show (4:3)</PresentationFormat>
  <Paragraphs>215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Aluminum</vt:lpstr>
      <vt:lpstr>PowerPoint Presentation</vt:lpstr>
      <vt:lpstr>Challenges with Aluminum</vt:lpstr>
      <vt:lpstr>Early Chemistry</vt:lpstr>
      <vt:lpstr>Aluminum Challenge Continued</vt:lpstr>
      <vt:lpstr>Aluminum Challenge continued</vt:lpstr>
      <vt:lpstr>Aluminum history continued</vt:lpstr>
      <vt:lpstr>Al production</vt:lpstr>
      <vt:lpstr>Property challenge</vt:lpstr>
      <vt:lpstr>Precipitation Hardening</vt:lpstr>
      <vt:lpstr>PowerPoint Presentation</vt:lpstr>
      <vt:lpstr>Al-Si</vt:lpstr>
      <vt:lpstr>Aluminum Applications</vt:lpstr>
      <vt:lpstr>Aluminum Applications</vt:lpstr>
      <vt:lpstr>Aircraft</vt:lpstr>
      <vt:lpstr>Corrosion</vt:lpstr>
      <vt:lpstr>Aluminum Refinement</vt:lpstr>
      <vt:lpstr>Impact Paradigm</vt:lpstr>
      <vt:lpstr>Impact Paradigm</vt:lpstr>
      <vt:lpstr>Impact Paradigm</vt:lpstr>
      <vt:lpstr>impact Paradigm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Perry</dc:creator>
  <cp:lastModifiedBy>Pamela Hupp</cp:lastModifiedBy>
  <cp:revision>53</cp:revision>
  <cp:lastPrinted>2015-10-26T12:49:35Z</cp:lastPrinted>
  <dcterms:created xsi:type="dcterms:W3CDTF">2013-10-15T12:53:19Z</dcterms:created>
  <dcterms:modified xsi:type="dcterms:W3CDTF">2016-06-30T19:49:13Z</dcterms:modified>
</cp:coreProperties>
</file>