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94" r:id="rId2"/>
    <p:sldId id="293" r:id="rId3"/>
    <p:sldId id="295" r:id="rId4"/>
    <p:sldId id="257" r:id="rId5"/>
    <p:sldId id="297" r:id="rId6"/>
    <p:sldId id="278" r:id="rId7"/>
    <p:sldId id="301" r:id="rId8"/>
    <p:sldId id="296" r:id="rId9"/>
    <p:sldId id="298" r:id="rId10"/>
    <p:sldId id="299" r:id="rId11"/>
    <p:sldId id="288" r:id="rId12"/>
    <p:sldId id="287" r:id="rId13"/>
    <p:sldId id="273" r:id="rId14"/>
    <p:sldId id="270" r:id="rId15"/>
    <p:sldId id="271" r:id="rId16"/>
    <p:sldId id="281" r:id="rId17"/>
    <p:sldId id="282" r:id="rId18"/>
    <p:sldId id="277" r:id="rId19"/>
    <p:sldId id="284" r:id="rId20"/>
    <p:sldId id="302" r:id="rId21"/>
    <p:sldId id="285" r:id="rId22"/>
    <p:sldId id="303" r:id="rId23"/>
    <p:sldId id="275" r:id="rId24"/>
    <p:sldId id="291" r:id="rId25"/>
    <p:sldId id="292" r:id="rId26"/>
    <p:sldId id="289" r:id="rId2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6" d="100"/>
          <a:sy n="86" d="100"/>
        </p:scale>
        <p:origin x="-2238"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fld id="{AF65302E-F4F0-45B0-B0EE-03F77B71F16E}" type="datetime1">
              <a:rPr lang="en-US" altLang="en-US"/>
              <a:pPr/>
              <a:t>6/30/2016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7A3561A2-312E-4A0B-94A2-12DBD92391EA}" type="slidenum">
              <a:rPr lang="en-US" altLang="en-US"/>
              <a:pPr/>
              <a:t>‹#›</a:t>
            </a:fld>
            <a:endParaRPr lang="en-US" altLang="en-US"/>
          </a:p>
        </p:txBody>
      </p:sp>
    </p:spTree>
    <p:extLst>
      <p:ext uri="{BB962C8B-B14F-4D97-AF65-F5344CB8AC3E}">
        <p14:creationId xmlns:p14="http://schemas.microsoft.com/office/powerpoint/2010/main" val="252303389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27BD5AD-2045-4D28-AAB7-7BCA947B331F}" type="slidenum">
              <a:rPr lang="en-US" altLang="en-US" sz="1200">
                <a:latin typeface="Calibri" pitchFamily="34" charset="0"/>
              </a:rPr>
              <a:pPr/>
              <a:t>4</a:t>
            </a:fld>
            <a:endParaRPr lang="en-US" altLang="en-US"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0E10AF7-0D1D-484C-BBB5-4AE844D9B528}" type="slidenum">
              <a:rPr lang="en-US" altLang="en-US" sz="1200">
                <a:latin typeface="Calibri" pitchFamily="34" charset="0"/>
              </a:rPr>
              <a:pPr/>
              <a:t>6</a:t>
            </a:fld>
            <a:endParaRPr lang="en-US"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C4E7244-4753-43FB-BE10-55F0512CF399}" type="slidenum">
              <a:rPr lang="en-US" altLang="en-US" sz="1200">
                <a:latin typeface="Calibri" pitchFamily="34" charset="0"/>
              </a:rPr>
              <a:pPr/>
              <a:t>12</a:t>
            </a:fld>
            <a:endParaRPr lang="en-US" alt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03F833-517D-4F44-AE43-668A3F5C6404}" type="slidenum">
              <a:rPr lang="en-US" altLang="en-US" sz="1200">
                <a:latin typeface="Calibri" pitchFamily="34" charset="0"/>
              </a:rPr>
              <a:pPr/>
              <a:t>13</a:t>
            </a:fld>
            <a:endParaRPr lang="en-US" alt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2B12297-191D-4B81-80E8-C2EF66B7990A}" type="slidenum">
              <a:rPr lang="en-US" altLang="en-US" sz="1200">
                <a:latin typeface="Calibri" pitchFamily="34" charset="0"/>
              </a:rPr>
              <a:pPr/>
              <a:t>14</a:t>
            </a:fld>
            <a:endParaRPr lang="en-US" alt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11764AD-7F68-488D-9652-4F04E6563EBB}" type="slidenum">
              <a:rPr lang="en-US" altLang="en-US" sz="1200">
                <a:latin typeface="Calibri" pitchFamily="34" charset="0"/>
              </a:rPr>
              <a:pPr/>
              <a:t>15</a:t>
            </a:fld>
            <a:endParaRPr lang="en-US" alt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46C516-DADE-4A02-8D65-8E12A825785F}" type="slidenum">
              <a:rPr lang="en-US" altLang="en-US" sz="1200">
                <a:latin typeface="Calibri" pitchFamily="34" charset="0"/>
              </a:rPr>
              <a:pPr/>
              <a:t>17</a:t>
            </a:fld>
            <a:endParaRPr lang="en-US" alt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F28B0BD-A134-4F46-A9E2-B67C5E11939D}" type="slidenum">
              <a:rPr lang="en-US" altLang="en-US" sz="1200">
                <a:latin typeface="Calibri" pitchFamily="34" charset="0"/>
              </a:rPr>
              <a:pPr/>
              <a:t>18</a:t>
            </a:fld>
            <a:endParaRPr lang="en-US" altLang="en-US" sz="12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did you think of the books?  </a:t>
            </a:r>
          </a:p>
          <a:p>
            <a:pPr eaLnBrk="1" hangingPunct="1">
              <a:spcBef>
                <a:spcPct val="0"/>
              </a:spcBef>
            </a:pPr>
            <a:endParaRPr lang="en-US" altLang="en-US" smtClean="0"/>
          </a:p>
          <a:p>
            <a:pPr eaLnBrk="1" hangingPunct="1">
              <a:spcBef>
                <a:spcPct val="0"/>
              </a:spcBef>
            </a:pPr>
            <a:r>
              <a:rPr lang="en-US" altLang="en-US" smtClean="0"/>
              <a:t>What is your opinion of the respective writing styles? Organizations? </a:t>
            </a:r>
          </a:p>
          <a:p>
            <a:pPr eaLnBrk="1" hangingPunct="1">
              <a:spcBef>
                <a:spcPct val="0"/>
              </a:spcBef>
            </a:pPr>
            <a:endParaRPr lang="en-US" altLang="en-US" smtClean="0"/>
          </a:p>
          <a:p>
            <a:pPr eaLnBrk="1" hangingPunct="1">
              <a:spcBef>
                <a:spcPct val="0"/>
              </a:spcBef>
            </a:pPr>
            <a:r>
              <a:rPr lang="en-US" altLang="en-US" smtClean="0"/>
              <a:t>What did you learn from reading two accounts of the same period?  Did you notice differences in emphasis?</a:t>
            </a: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A95754-182F-423E-B7FB-C840276A7772}" type="slidenum">
              <a:rPr lang="en-US" altLang="en-US" sz="1200">
                <a:latin typeface="Calibri" pitchFamily="34" charset="0"/>
              </a:rPr>
              <a:pPr/>
              <a:t>23</a:t>
            </a:fld>
            <a:endParaRPr lang="en-US" alt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8831310-AAA3-49E9-A144-DD8EEF92D861}" type="datetime1">
              <a:rPr lang="en-US" altLang="en-US"/>
              <a:pPr/>
              <a:t>6/30/2016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EFE36C-DD50-45A9-8329-328D38B46AA8}" type="slidenum">
              <a:rPr lang="en-US" altLang="en-US"/>
              <a:pPr/>
              <a:t>‹#›</a:t>
            </a:fld>
            <a:endParaRPr lang="en-US" altLang="en-US"/>
          </a:p>
        </p:txBody>
      </p:sp>
    </p:spTree>
    <p:extLst>
      <p:ext uri="{BB962C8B-B14F-4D97-AF65-F5344CB8AC3E}">
        <p14:creationId xmlns:p14="http://schemas.microsoft.com/office/powerpoint/2010/main" val="1394356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A99D185-E042-4563-8297-EBA8CF62D82B}" type="datetime1">
              <a:rPr lang="en-US" altLang="en-US"/>
              <a:pPr/>
              <a:t>6/30/2016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4A3C5C2-9AEF-44E4-9936-A0A634C34458}" type="slidenum">
              <a:rPr lang="en-US" altLang="en-US"/>
              <a:pPr/>
              <a:t>‹#›</a:t>
            </a:fld>
            <a:endParaRPr lang="en-US" altLang="en-US"/>
          </a:p>
        </p:txBody>
      </p:sp>
    </p:spTree>
    <p:extLst>
      <p:ext uri="{BB962C8B-B14F-4D97-AF65-F5344CB8AC3E}">
        <p14:creationId xmlns:p14="http://schemas.microsoft.com/office/powerpoint/2010/main" val="233809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33CA5BE-B086-4DFB-813F-D09A1A473E40}" type="datetime1">
              <a:rPr lang="en-US" altLang="en-US"/>
              <a:pPr/>
              <a:t>6/30/2016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DC4CEFE-A389-403A-B69B-2DF9129E4503}" type="slidenum">
              <a:rPr lang="en-US" altLang="en-US"/>
              <a:pPr/>
              <a:t>‹#›</a:t>
            </a:fld>
            <a:endParaRPr lang="en-US" altLang="en-US"/>
          </a:p>
        </p:txBody>
      </p:sp>
    </p:spTree>
    <p:extLst>
      <p:ext uri="{BB962C8B-B14F-4D97-AF65-F5344CB8AC3E}">
        <p14:creationId xmlns:p14="http://schemas.microsoft.com/office/powerpoint/2010/main" val="1163895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C13B0A5F-1237-4CF4-B6B1-84B7F786BCCF}" type="datetime1">
              <a:rPr lang="en-US" altLang="en-US"/>
              <a:pPr/>
              <a:t>6/30/2016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36A3C18-8355-4F2F-838D-EB23A95B7BE6}" type="slidenum">
              <a:rPr lang="en-US" altLang="en-US"/>
              <a:pPr/>
              <a:t>‹#›</a:t>
            </a:fld>
            <a:endParaRPr lang="en-US" altLang="en-US"/>
          </a:p>
        </p:txBody>
      </p:sp>
    </p:spTree>
    <p:extLst>
      <p:ext uri="{BB962C8B-B14F-4D97-AF65-F5344CB8AC3E}">
        <p14:creationId xmlns:p14="http://schemas.microsoft.com/office/powerpoint/2010/main" val="2613779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4061644-F2A7-42D0-ACB3-D19D5FEB534B}" type="datetime1">
              <a:rPr lang="en-US" altLang="en-US"/>
              <a:pPr/>
              <a:t>6/30/2016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AA10083-86C1-4622-88C5-1D89C211253C}" type="slidenum">
              <a:rPr lang="en-US" altLang="en-US"/>
              <a:pPr/>
              <a:t>‹#›</a:t>
            </a:fld>
            <a:endParaRPr lang="en-US" altLang="en-US"/>
          </a:p>
        </p:txBody>
      </p:sp>
    </p:spTree>
    <p:extLst>
      <p:ext uri="{BB962C8B-B14F-4D97-AF65-F5344CB8AC3E}">
        <p14:creationId xmlns:p14="http://schemas.microsoft.com/office/powerpoint/2010/main" val="289882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DDE6C76-49BC-4817-B388-84F9998FAF6A}" type="datetime1">
              <a:rPr lang="en-US" altLang="en-US"/>
              <a:pPr/>
              <a:t>6/30/2016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2FEBA45-8A63-4975-A42D-9716C90C20DD}" type="slidenum">
              <a:rPr lang="en-US" altLang="en-US"/>
              <a:pPr/>
              <a:t>‹#›</a:t>
            </a:fld>
            <a:endParaRPr lang="en-US" altLang="en-US"/>
          </a:p>
        </p:txBody>
      </p:sp>
    </p:spTree>
    <p:extLst>
      <p:ext uri="{BB962C8B-B14F-4D97-AF65-F5344CB8AC3E}">
        <p14:creationId xmlns:p14="http://schemas.microsoft.com/office/powerpoint/2010/main" val="8181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2FF234E5-6845-4861-9D38-37C575C9970E}" type="datetime1">
              <a:rPr lang="en-US" altLang="en-US"/>
              <a:pPr/>
              <a:t>6/30/2016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BE61CE7-AAC0-42D8-B35C-166ADE8BAFBA}" type="slidenum">
              <a:rPr lang="en-US" altLang="en-US"/>
              <a:pPr/>
              <a:t>‹#›</a:t>
            </a:fld>
            <a:endParaRPr lang="en-US" altLang="en-US"/>
          </a:p>
        </p:txBody>
      </p:sp>
    </p:spTree>
    <p:extLst>
      <p:ext uri="{BB962C8B-B14F-4D97-AF65-F5344CB8AC3E}">
        <p14:creationId xmlns:p14="http://schemas.microsoft.com/office/powerpoint/2010/main" val="3668393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91E7BA2-DAA8-480E-8AF5-04D4ADE4A76A}" type="datetime1">
              <a:rPr lang="en-US" altLang="en-US"/>
              <a:pPr/>
              <a:t>6/30/2016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2FBC7B-5947-4911-BBC4-FEBAC8327CF5}" type="slidenum">
              <a:rPr lang="en-US" altLang="en-US"/>
              <a:pPr/>
              <a:t>‹#›</a:t>
            </a:fld>
            <a:endParaRPr lang="en-US" altLang="en-US"/>
          </a:p>
        </p:txBody>
      </p:sp>
    </p:spTree>
    <p:extLst>
      <p:ext uri="{BB962C8B-B14F-4D97-AF65-F5344CB8AC3E}">
        <p14:creationId xmlns:p14="http://schemas.microsoft.com/office/powerpoint/2010/main" val="62432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FFF522B-86FE-464E-8D81-79EEFCC04CDA}" type="datetime1">
              <a:rPr lang="en-US" altLang="en-US"/>
              <a:pPr/>
              <a:t>6/30/2016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87CC38C-0264-49C4-A241-2FF76F2F9805}" type="slidenum">
              <a:rPr lang="en-US" altLang="en-US"/>
              <a:pPr/>
              <a:t>‹#›</a:t>
            </a:fld>
            <a:endParaRPr lang="en-US" altLang="en-US"/>
          </a:p>
        </p:txBody>
      </p:sp>
    </p:spTree>
    <p:extLst>
      <p:ext uri="{BB962C8B-B14F-4D97-AF65-F5344CB8AC3E}">
        <p14:creationId xmlns:p14="http://schemas.microsoft.com/office/powerpoint/2010/main" val="2937203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32E3C5F-ACB8-402B-9D93-C94FED6181B7}" type="datetime1">
              <a:rPr lang="en-US" altLang="en-US"/>
              <a:pPr/>
              <a:t>6/30/2016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492962-7E7C-43A3-A806-8564B48804AD}" type="slidenum">
              <a:rPr lang="en-US" altLang="en-US"/>
              <a:pPr/>
              <a:t>‹#›</a:t>
            </a:fld>
            <a:endParaRPr lang="en-US" altLang="en-US"/>
          </a:p>
        </p:txBody>
      </p:sp>
    </p:spTree>
    <p:extLst>
      <p:ext uri="{BB962C8B-B14F-4D97-AF65-F5344CB8AC3E}">
        <p14:creationId xmlns:p14="http://schemas.microsoft.com/office/powerpoint/2010/main" val="1820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CDE5C26-9E9A-4111-9E56-7D5FA7626A73}" type="datetime1">
              <a:rPr lang="en-US" altLang="en-US"/>
              <a:pPr/>
              <a:t>6/30/2016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0F9EA6A-25A4-4428-AEFA-B0500F80ADF8}" type="slidenum">
              <a:rPr lang="en-US" altLang="en-US"/>
              <a:pPr/>
              <a:t>‹#›</a:t>
            </a:fld>
            <a:endParaRPr lang="en-US" altLang="en-US"/>
          </a:p>
        </p:txBody>
      </p:sp>
    </p:spTree>
    <p:extLst>
      <p:ext uri="{BB962C8B-B14F-4D97-AF65-F5344CB8AC3E}">
        <p14:creationId xmlns:p14="http://schemas.microsoft.com/office/powerpoint/2010/main" val="241520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3477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AA6BE71B-289F-439A-8627-75BFFD7122D0}" type="datetime1">
              <a:rPr lang="en-US" altLang="en-US"/>
              <a:pPr/>
              <a:t>6/30/2016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4537C280-E83C-42B8-A60A-1D337396AB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3600" b="1" kern="1200" cap="small">
          <a:solidFill>
            <a:schemeClr val="tx1"/>
          </a:solidFill>
          <a:latin typeface="Optima"/>
          <a:ea typeface="MS PGothic" panose="020B0600070205080204" pitchFamily="34" charset="-128"/>
          <a:cs typeface="MS PGothic" charset="0"/>
        </a:defRPr>
      </a:lvl1pPr>
      <a:lvl2pPr algn="ctr" defTabSz="457200" rtl="0" eaLnBrk="0" fontAlgn="base" hangingPunct="0">
        <a:spcBef>
          <a:spcPct val="0"/>
        </a:spcBef>
        <a:spcAft>
          <a:spcPct val="0"/>
        </a:spcAft>
        <a:defRPr sz="3600" b="1">
          <a:solidFill>
            <a:schemeClr val="tx1"/>
          </a:solidFill>
          <a:latin typeface="Optima" pitchFamily="-109" charset="0"/>
          <a:ea typeface="MS PGothic" panose="020B0600070205080204" pitchFamily="34" charset="-128"/>
          <a:cs typeface="MS PGothic" charset="0"/>
        </a:defRPr>
      </a:lvl2pPr>
      <a:lvl3pPr algn="ctr" defTabSz="457200" rtl="0" eaLnBrk="0" fontAlgn="base" hangingPunct="0">
        <a:spcBef>
          <a:spcPct val="0"/>
        </a:spcBef>
        <a:spcAft>
          <a:spcPct val="0"/>
        </a:spcAft>
        <a:defRPr sz="3600" b="1">
          <a:solidFill>
            <a:schemeClr val="tx1"/>
          </a:solidFill>
          <a:latin typeface="Optima" pitchFamily="-109" charset="0"/>
          <a:ea typeface="MS PGothic" panose="020B0600070205080204" pitchFamily="34" charset="-128"/>
          <a:cs typeface="MS PGothic" charset="0"/>
        </a:defRPr>
      </a:lvl3pPr>
      <a:lvl4pPr algn="ctr" defTabSz="457200" rtl="0" eaLnBrk="0" fontAlgn="base" hangingPunct="0">
        <a:spcBef>
          <a:spcPct val="0"/>
        </a:spcBef>
        <a:spcAft>
          <a:spcPct val="0"/>
        </a:spcAft>
        <a:defRPr sz="3600" b="1">
          <a:solidFill>
            <a:schemeClr val="tx1"/>
          </a:solidFill>
          <a:latin typeface="Optima" pitchFamily="-109" charset="0"/>
          <a:ea typeface="MS PGothic" panose="020B0600070205080204" pitchFamily="34" charset="-128"/>
          <a:cs typeface="MS PGothic" charset="0"/>
        </a:defRPr>
      </a:lvl4pPr>
      <a:lvl5pPr algn="ctr" defTabSz="457200" rtl="0" eaLnBrk="0" fontAlgn="base" hangingPunct="0">
        <a:spcBef>
          <a:spcPct val="0"/>
        </a:spcBef>
        <a:spcAft>
          <a:spcPct val="0"/>
        </a:spcAft>
        <a:defRPr sz="3600" b="1">
          <a:solidFill>
            <a:schemeClr val="tx1"/>
          </a:solidFill>
          <a:latin typeface="Optima" pitchFamily="-109" charset="0"/>
          <a:ea typeface="MS PGothic" panose="020B0600070205080204" pitchFamily="34" charset="-128"/>
          <a:cs typeface="MS PGothic" charset="0"/>
        </a:defRPr>
      </a:lvl5pPr>
      <a:lvl6pPr marL="457200" algn="ctr" defTabSz="457200" rtl="0" fontAlgn="base">
        <a:spcBef>
          <a:spcPct val="0"/>
        </a:spcBef>
        <a:spcAft>
          <a:spcPct val="0"/>
        </a:spcAft>
        <a:defRPr sz="3600">
          <a:solidFill>
            <a:schemeClr val="tx1"/>
          </a:solidFill>
          <a:latin typeface="Optima ExtraBlack" charset="0"/>
          <a:ea typeface="ＭＳ Ｐゴシック" charset="-128"/>
        </a:defRPr>
      </a:lvl6pPr>
      <a:lvl7pPr marL="914400" algn="ctr" defTabSz="457200" rtl="0" fontAlgn="base">
        <a:spcBef>
          <a:spcPct val="0"/>
        </a:spcBef>
        <a:spcAft>
          <a:spcPct val="0"/>
        </a:spcAft>
        <a:defRPr sz="3600">
          <a:solidFill>
            <a:schemeClr val="tx1"/>
          </a:solidFill>
          <a:latin typeface="Optima ExtraBlack" charset="0"/>
          <a:ea typeface="ＭＳ Ｐゴシック" charset="-128"/>
        </a:defRPr>
      </a:lvl7pPr>
      <a:lvl8pPr marL="1371600" algn="ctr" defTabSz="457200" rtl="0" fontAlgn="base">
        <a:spcBef>
          <a:spcPct val="0"/>
        </a:spcBef>
        <a:spcAft>
          <a:spcPct val="0"/>
        </a:spcAft>
        <a:defRPr sz="3600">
          <a:solidFill>
            <a:schemeClr val="tx1"/>
          </a:solidFill>
          <a:latin typeface="Optima ExtraBlack" charset="0"/>
          <a:ea typeface="ＭＳ Ｐゴシック" charset="-128"/>
        </a:defRPr>
      </a:lvl8pPr>
      <a:lvl9pPr marL="1828800" algn="ctr" defTabSz="457200" rtl="0" fontAlgn="base">
        <a:spcBef>
          <a:spcPct val="0"/>
        </a:spcBef>
        <a:spcAft>
          <a:spcPct val="0"/>
        </a:spcAft>
        <a:defRPr sz="3600">
          <a:solidFill>
            <a:schemeClr val="tx1"/>
          </a:solidFill>
          <a:latin typeface="Optima ExtraBlack"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2600" kern="1200">
          <a:solidFill>
            <a:schemeClr val="tx1"/>
          </a:solidFill>
          <a:latin typeface="Optima"/>
          <a:ea typeface="MS PGothic" panose="020B0600070205080204" pitchFamily="34" charset="-128"/>
          <a:cs typeface="Optima"/>
        </a:defRPr>
      </a:lvl1pPr>
      <a:lvl2pPr marL="742950" indent="-285750" algn="l" defTabSz="457200" rtl="0" eaLnBrk="0" fontAlgn="base" hangingPunct="0">
        <a:spcBef>
          <a:spcPct val="20000"/>
        </a:spcBef>
        <a:spcAft>
          <a:spcPct val="0"/>
        </a:spcAft>
        <a:buFont typeface="Arial" pitchFamily="34" charset="0"/>
        <a:buChar char="–"/>
        <a:defRPr sz="2600" kern="1200">
          <a:solidFill>
            <a:schemeClr val="tx1"/>
          </a:solidFill>
          <a:latin typeface="Optima"/>
          <a:ea typeface="MS PGothic" panose="020B0600070205080204" pitchFamily="34" charset="-128"/>
          <a:cs typeface="Optima"/>
        </a:defRPr>
      </a:lvl2pPr>
      <a:lvl3pPr marL="1143000" indent="-228600" algn="l" defTabSz="457200" rtl="0" eaLnBrk="0" fontAlgn="base" hangingPunct="0">
        <a:spcBef>
          <a:spcPct val="20000"/>
        </a:spcBef>
        <a:spcAft>
          <a:spcPct val="0"/>
        </a:spcAft>
        <a:buFont typeface="Arial" pitchFamily="34" charset="0"/>
        <a:buChar char="•"/>
        <a:defRPr sz="2600" kern="1200">
          <a:solidFill>
            <a:schemeClr val="tx1"/>
          </a:solidFill>
          <a:latin typeface="Optima"/>
          <a:ea typeface="MS PGothic" panose="020B0600070205080204" pitchFamily="34" charset="-128"/>
          <a:cs typeface="Optima"/>
        </a:defRPr>
      </a:lvl3pPr>
      <a:lvl4pPr marL="1600200" indent="-228600" algn="l" defTabSz="457200" rtl="0" eaLnBrk="0" fontAlgn="base" hangingPunct="0">
        <a:spcBef>
          <a:spcPct val="20000"/>
        </a:spcBef>
        <a:spcAft>
          <a:spcPct val="0"/>
        </a:spcAft>
        <a:buFont typeface="Arial" pitchFamily="34" charset="0"/>
        <a:buChar char="–"/>
        <a:defRPr sz="2600" kern="1200">
          <a:solidFill>
            <a:schemeClr val="tx1"/>
          </a:solidFill>
          <a:latin typeface="Optima"/>
          <a:ea typeface="MS PGothic" panose="020B0600070205080204" pitchFamily="34" charset="-128"/>
          <a:cs typeface="Optima"/>
        </a:defRPr>
      </a:lvl4pPr>
      <a:lvl5pPr marL="2057400" indent="-228600" algn="l" defTabSz="457200" rtl="0" eaLnBrk="0" fontAlgn="base" hangingPunct="0">
        <a:spcBef>
          <a:spcPct val="20000"/>
        </a:spcBef>
        <a:spcAft>
          <a:spcPct val="0"/>
        </a:spcAft>
        <a:buFont typeface="Arial" pitchFamily="34" charset="0"/>
        <a:buChar char="»"/>
        <a:defRPr sz="2600" kern="1200">
          <a:solidFill>
            <a:schemeClr val="tx1"/>
          </a:solidFill>
          <a:latin typeface="Optima"/>
          <a:ea typeface="MS PGothic" panose="020B0600070205080204" pitchFamily="34" charset="-128"/>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youtube.com/watch?v=-JunmomMSK0"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s-media-cache-ak0.pinimg.com/736x/ba/71/7a/ba717a4069f76031457d1d0e5b198c0b.jp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s-media-cache-ak0.pinimg.com/736x/ba/71/7a/ba717a4069f76031457d1d0e5b198c0b.jp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s-media-cache-ak0.pinimg.com/236x/c6/41/3a/c6413aaa207762a1bb5f546ebb2eb249.jpg" TargetMode="External"/><Relationship Id="rId3" Type="http://schemas.openxmlformats.org/officeDocument/2006/relationships/image" Target="../media/image17.png"/><Relationship Id="rId7" Type="http://schemas.openxmlformats.org/officeDocument/2006/relationships/hyperlink" Target="http://a57.foxnews.com/img.foxnews.com/static/managed/img/Scitech/660/371/OetzitheIceman02.jpg"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en.wikipedia.org/wiki/Smelting" TargetMode="External"/><Relationship Id="rId4" Type="http://schemas.openxmlformats.org/officeDocument/2006/relationships/hyperlink" Target="http://en.wikipedia.org/wiki/Arseni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history.cultural-china.com/chinaWH/images/exbig_images/fa72017a6d174c8307fde4ea4f178dbd.jpg" TargetMode="External"/><Relationship Id="rId3" Type="http://schemas.openxmlformats.org/officeDocument/2006/relationships/image" Target="../media/image1.JPG"/><Relationship Id="rId7" Type="http://schemas.openxmlformats.org/officeDocument/2006/relationships/hyperlink" Target="http://www.supplierlist.com/prod_img/qiguoying/21961_Elegant_Ancient_Bronze_Cooking_Vessel_From_China.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hyperlink" Target="http://www.wushumuseum.com/upload_files/image/200906/20090609094357707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supplierlist.com/prod_img/qiguoying/21961_Elegant_Ancient_Bronze_Cooking_Vessel_From_China.jpg"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Copper and Bronze</a:t>
            </a:r>
            <a:endParaRPr lang="en-US" dirty="0"/>
          </a:p>
        </p:txBody>
      </p:sp>
      <p:sp>
        <p:nvSpPr>
          <p:cNvPr id="14338" name="Content Placeholder 2"/>
          <p:cNvSpPr>
            <a:spLocks noGrp="1"/>
          </p:cNvSpPr>
          <p:nvPr>
            <p:ph idx="1"/>
          </p:nvPr>
        </p:nvSpPr>
        <p:spPr/>
        <p:txBody>
          <a:bodyPr/>
          <a:lstStyle/>
          <a:p>
            <a:r>
              <a:rPr lang="en-US" altLang="en-US" smtClean="0">
                <a:latin typeface="Optima" pitchFamily="1" charset="0"/>
                <a:hlinkClick r:id="rId2"/>
              </a:rPr>
              <a:t>https://www.youtube.com/watch?v=-JunmomMSK0</a:t>
            </a:r>
            <a:endParaRPr lang="en-US" altLang="en-US" smtClean="0">
              <a:latin typeface="Optima" pitchFamily="1"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t>How else do you strengthen Copper</a:t>
            </a:r>
            <a:endParaRPr lang="en-US" dirty="0"/>
          </a:p>
        </p:txBody>
      </p:sp>
      <p:sp>
        <p:nvSpPr>
          <p:cNvPr id="48130" name="Content Placeholder 2"/>
          <p:cNvSpPr>
            <a:spLocks noGrp="1"/>
          </p:cNvSpPr>
          <p:nvPr>
            <p:ph idx="1"/>
          </p:nvPr>
        </p:nvSpPr>
        <p:spPr>
          <a:xfrm>
            <a:off x="0" y="1046163"/>
            <a:ext cx="9144000" cy="4525962"/>
          </a:xfrm>
        </p:spPr>
        <p:txBody>
          <a:bodyPr/>
          <a:lstStyle/>
          <a:p>
            <a:r>
              <a:rPr lang="en-US" altLang="en-US" smtClean="0">
                <a:latin typeface="Optima" pitchFamily="1" charset="0"/>
              </a:rPr>
              <a:t>Impurities</a:t>
            </a:r>
          </a:p>
          <a:p>
            <a:pPr lvl="1"/>
            <a:r>
              <a:rPr lang="en-US" altLang="en-US" smtClean="0">
                <a:latin typeface="Optima" pitchFamily="1" charset="0"/>
              </a:rPr>
              <a:t>Lots of hardening mechanisms</a:t>
            </a:r>
          </a:p>
          <a:p>
            <a:pPr lvl="1"/>
            <a:r>
              <a:rPr lang="en-US" altLang="en-US" smtClean="0">
                <a:latin typeface="Optima" pitchFamily="1" charset="0"/>
              </a:rPr>
              <a:t>Solid solution hardening is one</a:t>
            </a:r>
          </a:p>
          <a:p>
            <a:pPr lvl="1"/>
            <a:r>
              <a:rPr lang="en-US" altLang="en-US" smtClean="0">
                <a:latin typeface="Optima" pitchFamily="1" charset="0"/>
              </a:rPr>
              <a:t>Put other atoms into the matrix that block the dislocations</a:t>
            </a:r>
          </a:p>
          <a:p>
            <a:pPr lvl="1"/>
            <a:r>
              <a:rPr lang="en-US" altLang="en-US" smtClean="0">
                <a:latin typeface="Optima" pitchFamily="1" charset="0"/>
              </a:rPr>
              <a:t>Early on used Arsenic</a:t>
            </a:r>
          </a:p>
          <a:p>
            <a:pPr lvl="1"/>
            <a:r>
              <a:rPr lang="en-US" altLang="en-US" smtClean="0">
                <a:latin typeface="Optima" pitchFamily="1" charset="0"/>
              </a:rPr>
              <a:t>Later used Tin</a:t>
            </a:r>
          </a:p>
        </p:txBody>
      </p:sp>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l="10301"/>
          <a:stretch>
            <a:fillRect/>
          </a:stretch>
        </p:blipFill>
        <p:spPr bwMode="auto">
          <a:xfrm>
            <a:off x="5300663" y="4027488"/>
            <a:ext cx="32258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4327525"/>
            <a:ext cx="212725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5"/>
          <p:cNvSpPr>
            <a:spLocks noChangeArrowheads="1"/>
          </p:cNvSpPr>
          <p:nvPr/>
        </p:nvSpPr>
        <p:spPr bwMode="auto">
          <a:xfrm>
            <a:off x="1146175" y="6589713"/>
            <a:ext cx="4572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https://en.wikipedia.org/wiki/Strengthening_mechanisms_of_materials</a:t>
            </a:r>
          </a:p>
        </p:txBody>
      </p:sp>
      <p:sp>
        <p:nvSpPr>
          <p:cNvPr id="48134" name="TextBox 6"/>
          <p:cNvSpPr txBox="1">
            <a:spLocks noChangeArrowheads="1"/>
          </p:cNvSpPr>
          <p:nvPr/>
        </p:nvSpPr>
        <p:spPr bwMode="auto">
          <a:xfrm rot="-5400000">
            <a:off x="3782219" y="5039519"/>
            <a:ext cx="2668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400"/>
              <a:t>Maximum Yield Strength (MPa)</a:t>
            </a:r>
          </a:p>
        </p:txBody>
      </p:sp>
      <p:sp>
        <p:nvSpPr>
          <p:cNvPr id="48135" name="TextBox 7"/>
          <p:cNvSpPr txBox="1">
            <a:spLocks noChangeArrowheads="1"/>
          </p:cNvSpPr>
          <p:nvPr/>
        </p:nvSpPr>
        <p:spPr bwMode="auto">
          <a:xfrm>
            <a:off x="7161213" y="6265863"/>
            <a:ext cx="839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400"/>
              <a:t>Impurity</a:t>
            </a:r>
          </a:p>
        </p:txBody>
      </p:sp>
      <p:sp>
        <p:nvSpPr>
          <p:cNvPr id="48136" name="Rectangle 8"/>
          <p:cNvSpPr>
            <a:spLocks noChangeArrowheads="1"/>
          </p:cNvSpPr>
          <p:nvPr/>
        </p:nvSpPr>
        <p:spPr bwMode="auto">
          <a:xfrm>
            <a:off x="5300663" y="6618288"/>
            <a:ext cx="457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http://www.tf.uni-kiel.de/matwis/amat/iss/kap_8/backbone/r8_3_1.html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4577" name="Title 1"/>
          <p:cNvSpPr>
            <a:spLocks noGrp="1"/>
          </p:cNvSpPr>
          <p:nvPr>
            <p:ph type="title"/>
          </p:nvPr>
        </p:nvSpPr>
        <p:spPr bwMode="auto"/>
        <p:txBody>
          <a:bodyPr wrap="square" numCol="1" anchorCtr="0" compatLnSpc="1">
            <a:prstTxWarp prst="textNoShape">
              <a:avLst/>
            </a:prstTxWarp>
            <a:normAutofit fontScale="90000"/>
          </a:bodyPr>
          <a:lstStyle/>
          <a:p>
            <a:r>
              <a:rPr lang="en-US" altLang="en-US" sz="2900" cap="none" smtClean="0">
                <a:latin typeface="Optima" pitchFamily="1" charset="0"/>
              </a:rPr>
              <a:t/>
            </a:r>
            <a:br>
              <a:rPr lang="en-US" altLang="en-US" sz="2900" cap="none" smtClean="0">
                <a:latin typeface="Optima" pitchFamily="1" charset="0"/>
              </a:rPr>
            </a:br>
            <a:r>
              <a:rPr lang="en-US" altLang="en-US" sz="2900" cap="none" smtClean="0">
                <a:latin typeface="Optima" pitchFamily="1" charset="0"/>
              </a:rPr>
              <a:t>What happens when you add an Impurity?  </a:t>
            </a:r>
            <a:br>
              <a:rPr lang="en-US" altLang="en-US" sz="2900" cap="none" smtClean="0">
                <a:latin typeface="Optima" pitchFamily="1" charset="0"/>
              </a:rPr>
            </a:br>
            <a:r>
              <a:rPr lang="en-US" altLang="en-US" sz="2900" cap="none" smtClean="0">
                <a:latin typeface="Optima" pitchFamily="1" charset="0"/>
              </a:rPr>
              <a:t>Need a Phase Diagrams</a:t>
            </a:r>
          </a:p>
        </p:txBody>
      </p:sp>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89100"/>
            <a:ext cx="3810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939800" y="5600700"/>
            <a:ext cx="3024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Water sugar phase diagram</a:t>
            </a:r>
          </a:p>
          <a:p>
            <a:pPr eaLnBrk="1" hangingPunct="1"/>
            <a:r>
              <a:rPr lang="en-US" altLang="en-US" sz="1800"/>
              <a:t>Critical for making Ice Tea!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6" name="Title 1"/>
          <p:cNvSpPr txBox="1">
            <a:spLocks/>
          </p:cNvSpPr>
          <p:nvPr/>
        </p:nvSpPr>
        <p:spPr>
          <a:xfrm>
            <a:off x="457200" y="0"/>
            <a:ext cx="8229600" cy="1143000"/>
          </a:xfrm>
          <a:prstGeom prst="rect">
            <a:avLst/>
          </a:prstGeom>
        </p:spPr>
        <p:txBody>
          <a:bodyPr anchor="ctr">
            <a:normAutofit/>
          </a:bodyPr>
          <a:lstStyle/>
          <a:p>
            <a:pPr algn="ctr" eaLnBrk="1" hangingPunct="1">
              <a:defRPr/>
            </a:pPr>
            <a:r>
              <a:rPr lang="en-US" sz="3600" b="1" cap="small" dirty="0">
                <a:latin typeface="Optima"/>
                <a:ea typeface="ＭＳ Ｐゴシック" charset="-128"/>
                <a:cs typeface="+mj-cs"/>
              </a:rPr>
              <a:t> Cu-As Bronze Phase Diagrams</a:t>
            </a:r>
          </a:p>
        </p:txBody>
      </p:sp>
      <p:sp>
        <p:nvSpPr>
          <p:cNvPr id="22530" name="Rectangle 4"/>
          <p:cNvSpPr>
            <a:spLocks noChangeArrowheads="1"/>
          </p:cNvSpPr>
          <p:nvPr/>
        </p:nvSpPr>
        <p:spPr bwMode="auto">
          <a:xfrm>
            <a:off x="114300" y="846138"/>
            <a:ext cx="3390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 typeface="Arial" pitchFamily="34" charset="0"/>
              <a:buChar char="•"/>
            </a:pPr>
            <a:r>
              <a:rPr lang="en-US" altLang="en-US" sz="2600" dirty="0">
                <a:latin typeface="Optima" pitchFamily="1" charset="0"/>
              </a:rPr>
              <a:t>Binary (2-component) phase diagrams (e.g. Cu-As) typically consider composition (</a:t>
            </a:r>
            <a:r>
              <a:rPr lang="en-US" altLang="en-US" sz="2600" i="1" dirty="0">
                <a:latin typeface="Optima" pitchFamily="1" charset="0"/>
              </a:rPr>
              <a:t>x</a:t>
            </a:r>
            <a:r>
              <a:rPr lang="en-US" altLang="en-US" sz="2600" dirty="0">
                <a:latin typeface="Optima" pitchFamily="1" charset="0"/>
              </a:rPr>
              <a:t>) versus temperature (</a:t>
            </a:r>
            <a:r>
              <a:rPr lang="en-US" altLang="en-US" sz="2600" i="1" dirty="0">
                <a:latin typeface="Optima" pitchFamily="1" charset="0"/>
              </a:rPr>
              <a:t>y</a:t>
            </a:r>
            <a:r>
              <a:rPr lang="en-US" altLang="en-US" sz="2600" dirty="0">
                <a:latin typeface="Optima" pitchFamily="1" charset="0"/>
              </a:rPr>
              <a:t>)  behavior</a:t>
            </a:r>
          </a:p>
          <a:p>
            <a:pPr eaLnBrk="1" hangingPunct="1">
              <a:buFont typeface="Arial" pitchFamily="34" charset="0"/>
              <a:buChar char="•"/>
            </a:pPr>
            <a:r>
              <a:rPr lang="en-US" altLang="en-US" sz="2600" dirty="0">
                <a:latin typeface="Optima" pitchFamily="1" charset="0"/>
              </a:rPr>
              <a:t>In this phase diagram, only solids and liquids appear.</a:t>
            </a:r>
          </a:p>
          <a:p>
            <a:pPr eaLnBrk="1" hangingPunct="1">
              <a:buFont typeface="Arial" pitchFamily="34" charset="0"/>
              <a:buChar char="•"/>
            </a:pPr>
            <a:r>
              <a:rPr lang="en-US" altLang="en-US" sz="2600" dirty="0">
                <a:latin typeface="Optima" pitchFamily="1" charset="0"/>
              </a:rPr>
              <a:t>Solid lines still represent the separation between distinct phases.</a:t>
            </a:r>
          </a:p>
        </p:txBody>
      </p:sp>
      <p:pic>
        <p:nvPicPr>
          <p:cNvPr id="225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5813" y="846138"/>
            <a:ext cx="58181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a:cxnSpLocks noChangeShapeType="1"/>
          </p:cNvCxnSpPr>
          <p:nvPr/>
        </p:nvCxnSpPr>
        <p:spPr bwMode="auto">
          <a:xfrm flipV="1">
            <a:off x="4165600" y="3556000"/>
            <a:ext cx="0" cy="186213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33" name="TextBox 7"/>
          <p:cNvSpPr txBox="1">
            <a:spLocks noChangeArrowheads="1"/>
          </p:cNvSpPr>
          <p:nvPr/>
        </p:nvSpPr>
        <p:spPr bwMode="auto">
          <a:xfrm>
            <a:off x="3325813" y="5614988"/>
            <a:ext cx="176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Ancient Bronze</a:t>
            </a:r>
          </a:p>
        </p:txBody>
      </p:sp>
      <p:sp>
        <p:nvSpPr>
          <p:cNvPr id="22534" name="Rectangle 8"/>
          <p:cNvSpPr>
            <a:spLocks noChangeArrowheads="1"/>
          </p:cNvSpPr>
          <p:nvPr/>
        </p:nvSpPr>
        <p:spPr bwMode="auto">
          <a:xfrm>
            <a:off x="4165600" y="6429375"/>
            <a:ext cx="65786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900"/>
              <a:t>http://www.himikatus.ru/art/phase-diagr1/As-Cu.php</a:t>
            </a:r>
          </a:p>
        </p:txBody>
      </p:sp>
      <p:cxnSp>
        <p:nvCxnSpPr>
          <p:cNvPr id="3" name="Straight Arrow Connector 2"/>
          <p:cNvCxnSpPr>
            <a:cxnSpLocks noChangeShapeType="1"/>
          </p:cNvCxnSpPr>
          <p:nvPr/>
        </p:nvCxnSpPr>
        <p:spPr bwMode="auto">
          <a:xfrm>
            <a:off x="3924300" y="1566863"/>
            <a:ext cx="423863" cy="4222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36" name="TextBox 3"/>
          <p:cNvSpPr txBox="1">
            <a:spLocks noChangeArrowheads="1"/>
          </p:cNvSpPr>
          <p:nvPr/>
        </p:nvSpPr>
        <p:spPr bwMode="auto">
          <a:xfrm>
            <a:off x="4341813" y="1487488"/>
            <a:ext cx="149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800"/>
              <a:t>Melting point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pic>
        <p:nvPicPr>
          <p:cNvPr id="245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3" y="1143000"/>
            <a:ext cx="49863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5"/>
          <p:cNvSpPr>
            <a:spLocks noChangeArrowheads="1"/>
          </p:cNvSpPr>
          <p:nvPr/>
        </p:nvSpPr>
        <p:spPr bwMode="auto">
          <a:xfrm>
            <a:off x="5203825" y="6221413"/>
            <a:ext cx="16414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900"/>
              <a:t>http://pwatlas.mt.umist.ac.uk</a:t>
            </a:r>
          </a:p>
        </p:txBody>
      </p:sp>
      <p:sp>
        <p:nvSpPr>
          <p:cNvPr id="6" name="Title 1"/>
          <p:cNvSpPr txBox="1">
            <a:spLocks/>
          </p:cNvSpPr>
          <p:nvPr/>
        </p:nvSpPr>
        <p:spPr>
          <a:xfrm>
            <a:off x="457200" y="0"/>
            <a:ext cx="8229600" cy="1143000"/>
          </a:xfrm>
          <a:prstGeom prst="rect">
            <a:avLst/>
          </a:prstGeom>
        </p:spPr>
        <p:txBody>
          <a:bodyPr anchor="ctr">
            <a:normAutofit/>
          </a:bodyPr>
          <a:lstStyle/>
          <a:p>
            <a:pPr algn="ctr" eaLnBrk="1" hangingPunct="1">
              <a:defRPr/>
            </a:pPr>
            <a:r>
              <a:rPr lang="en-US" sz="3600" b="1" cap="small" dirty="0">
                <a:latin typeface="Optima"/>
                <a:ea typeface="ＭＳ Ｐゴシック" charset="-128"/>
                <a:cs typeface="+mj-cs"/>
              </a:rPr>
              <a:t>Cu-</a:t>
            </a:r>
            <a:r>
              <a:rPr lang="en-US" sz="3600" b="1" cap="small" dirty="0" err="1">
                <a:latin typeface="Optima"/>
                <a:ea typeface="ＭＳ Ｐゴシック" charset="-128"/>
                <a:cs typeface="+mj-cs"/>
              </a:rPr>
              <a:t>Sn</a:t>
            </a:r>
            <a:r>
              <a:rPr lang="en-US" sz="3600" b="1" cap="small" dirty="0">
                <a:latin typeface="Optima"/>
                <a:ea typeface="ＭＳ Ｐゴシック" charset="-128"/>
                <a:cs typeface="+mj-cs"/>
              </a:rPr>
              <a:t> Bronze Phase Diagrams</a:t>
            </a:r>
          </a:p>
        </p:txBody>
      </p:sp>
      <p:sp>
        <p:nvSpPr>
          <p:cNvPr id="24580" name="Rectangle 4"/>
          <p:cNvSpPr>
            <a:spLocks noChangeArrowheads="1"/>
          </p:cNvSpPr>
          <p:nvPr/>
        </p:nvSpPr>
        <p:spPr bwMode="auto">
          <a:xfrm>
            <a:off x="176213" y="1143000"/>
            <a:ext cx="3365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 typeface="Arial" pitchFamily="34" charset="0"/>
              <a:buChar char="•"/>
            </a:pPr>
            <a:r>
              <a:rPr lang="en-US" altLang="en-US" sz="2600">
                <a:latin typeface="Optima" pitchFamily="1" charset="0"/>
              </a:rPr>
              <a:t>Copper-Tin Bronze</a:t>
            </a:r>
          </a:p>
          <a:p>
            <a:pPr eaLnBrk="1" hangingPunct="1">
              <a:buFont typeface="Arial" pitchFamily="34" charset="0"/>
              <a:buChar char="•"/>
            </a:pPr>
            <a:endParaRPr lang="en-US" altLang="en-US" sz="2600">
              <a:latin typeface="Optima" pitchFamily="1" charset="0"/>
            </a:endParaRPr>
          </a:p>
          <a:p>
            <a:pPr eaLnBrk="1" hangingPunct="1">
              <a:buFont typeface="Arial" pitchFamily="34" charset="0"/>
              <a:buChar char="•"/>
            </a:pPr>
            <a:r>
              <a:rPr lang="en-US" altLang="en-US" sz="2600">
                <a:latin typeface="Optima" pitchFamily="1" charset="0"/>
              </a:rPr>
              <a:t>Can dissolve more Tin in Cu than As</a:t>
            </a:r>
          </a:p>
          <a:p>
            <a:pPr eaLnBrk="1" hangingPunct="1">
              <a:buFont typeface="Arial" pitchFamily="34" charset="0"/>
              <a:buChar char="•"/>
            </a:pPr>
            <a:r>
              <a:rPr lang="en-US" altLang="en-US" sz="2600">
                <a:latin typeface="Optima" pitchFamily="1" charset="0"/>
              </a:rPr>
              <a:t>Tin is less toxic</a:t>
            </a:r>
          </a:p>
          <a:p>
            <a:pPr eaLnBrk="1" hangingPunct="1">
              <a:buFont typeface="Arial" pitchFamily="34" charset="0"/>
              <a:buChar char="•"/>
            </a:pPr>
            <a:r>
              <a:rPr lang="en-US" altLang="en-US" sz="2600">
                <a:latin typeface="Optima" pitchFamily="1" charset="0"/>
              </a:rPr>
              <a:t>Tin is harder to find</a:t>
            </a:r>
          </a:p>
          <a:p>
            <a:pPr eaLnBrk="1" hangingPunct="1">
              <a:buFont typeface="Arial" pitchFamily="34" charset="0"/>
              <a:buChar char="•"/>
            </a:pPr>
            <a:endParaRPr lang="en-US" altLang="en-US" sz="2600">
              <a:latin typeface="Optima" pitchFamily="1" charset="0"/>
            </a:endParaRPr>
          </a:p>
        </p:txBody>
      </p:sp>
      <p:cxnSp>
        <p:nvCxnSpPr>
          <p:cNvPr id="3" name="Straight Arrow Connector 2"/>
          <p:cNvCxnSpPr>
            <a:cxnSpLocks noChangeShapeType="1"/>
          </p:cNvCxnSpPr>
          <p:nvPr/>
        </p:nvCxnSpPr>
        <p:spPr bwMode="auto">
          <a:xfrm flipV="1">
            <a:off x="4014788" y="3317875"/>
            <a:ext cx="1271587" cy="512763"/>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582" name="TextBox 3"/>
          <p:cNvSpPr txBox="1">
            <a:spLocks noChangeArrowheads="1"/>
          </p:cNvSpPr>
          <p:nvPr/>
        </p:nvSpPr>
        <p:spPr bwMode="auto">
          <a:xfrm>
            <a:off x="2944813" y="3830638"/>
            <a:ext cx="1069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800"/>
              <a:t>solubility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6625" name="Content Placeholder 2"/>
          <p:cNvSpPr>
            <a:spLocks noGrp="1"/>
          </p:cNvSpPr>
          <p:nvPr>
            <p:ph idx="1"/>
          </p:nvPr>
        </p:nvSpPr>
        <p:spPr>
          <a:xfrm>
            <a:off x="0" y="1038225"/>
            <a:ext cx="9144000" cy="5510213"/>
          </a:xfrm>
        </p:spPr>
        <p:txBody>
          <a:bodyPr/>
          <a:lstStyle/>
          <a:p>
            <a:pPr eaLnBrk="1" hangingPunct="1"/>
            <a:r>
              <a:rPr lang="en-US" altLang="en-US" smtClean="0">
                <a:latin typeface="Optima" pitchFamily="1" charset="0"/>
              </a:rPr>
              <a:t>With the desire for improved properties, early coppersmiths likely began to draw correlations between copper sources, processing conditions, and resulting mechanical properties.</a:t>
            </a:r>
          </a:p>
          <a:p>
            <a:pPr eaLnBrk="1" hangingPunct="1"/>
            <a:r>
              <a:rPr lang="en-US" altLang="en-US" smtClean="0">
                <a:latin typeface="Optima" pitchFamily="1" charset="0"/>
              </a:rPr>
              <a:t>Different regions of the world are know to contain copper deposits of varying purity as well as being composed  of various impurities.  </a:t>
            </a:r>
          </a:p>
          <a:p>
            <a:pPr eaLnBrk="1" hangingPunct="1"/>
            <a:endParaRPr lang="en-US" altLang="en-US" smtClean="0">
              <a:latin typeface="Optima" pitchFamily="1" charset="0"/>
            </a:endParaRPr>
          </a:p>
          <a:p>
            <a:pPr eaLnBrk="1" hangingPunct="1"/>
            <a:endParaRPr lang="en-US" altLang="en-US" smtClean="0">
              <a:latin typeface="Optima" pitchFamily="1" charset="0"/>
            </a:endParaRPr>
          </a:p>
        </p:txBody>
      </p:sp>
      <p:sp>
        <p:nvSpPr>
          <p:cNvPr id="5" name="Title 1"/>
          <p:cNvSpPr txBox="1">
            <a:spLocks/>
          </p:cNvSpPr>
          <p:nvPr/>
        </p:nvSpPr>
        <p:spPr>
          <a:xfrm>
            <a:off x="457200" y="0"/>
            <a:ext cx="8229600" cy="1143000"/>
          </a:xfrm>
          <a:prstGeom prst="rect">
            <a:avLst/>
          </a:prstGeom>
        </p:spPr>
        <p:txBody>
          <a:bodyPr anchor="ctr">
            <a:normAutofit lnSpcReduction="10000"/>
          </a:bodyPr>
          <a:lstStyle/>
          <a:p>
            <a:pPr algn="ctr" eaLnBrk="1" hangingPunct="1">
              <a:defRPr/>
            </a:pPr>
            <a:r>
              <a:rPr lang="en-US" sz="3600" b="1" cap="small" dirty="0">
                <a:latin typeface="Optima"/>
                <a:ea typeface="ＭＳ Ｐゴシック" charset="-128"/>
                <a:cs typeface="+mj-cs"/>
              </a:rPr>
              <a:t>The Bronze Age</a:t>
            </a:r>
          </a:p>
          <a:p>
            <a:pPr algn="ctr" eaLnBrk="1" hangingPunct="1">
              <a:defRPr/>
            </a:pPr>
            <a:r>
              <a:rPr lang="en-US" sz="3600" b="1" cap="small" dirty="0">
                <a:latin typeface="Optima"/>
                <a:ea typeface="ＭＳ Ｐゴシック" charset="-128"/>
                <a:cs typeface="+mj-cs"/>
              </a:rPr>
              <a:t>Where is Copper?</a:t>
            </a:r>
          </a:p>
        </p:txBody>
      </p:sp>
      <p:pic>
        <p:nvPicPr>
          <p:cNvPr id="266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240088"/>
            <a:ext cx="57912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Content Placeholder 2"/>
          <p:cNvSpPr txBox="1">
            <a:spLocks/>
          </p:cNvSpPr>
          <p:nvPr/>
        </p:nvSpPr>
        <p:spPr bwMode="auto">
          <a:xfrm>
            <a:off x="-61913" y="3929063"/>
            <a:ext cx="3352801"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altLang="en-US" sz="2600" dirty="0">
                <a:latin typeface="Optima" pitchFamily="1" charset="0"/>
              </a:rPr>
              <a:t>Common impurities include arsenic and tin, separately found in different samples.</a:t>
            </a:r>
          </a:p>
          <a:p>
            <a:pPr eaLnBrk="1" hangingPunct="1">
              <a:spcBef>
                <a:spcPct val="20000"/>
              </a:spcBef>
              <a:buFont typeface="Arial" pitchFamily="34" charset="0"/>
              <a:buChar char="•"/>
            </a:pPr>
            <a:endParaRPr lang="en-US" altLang="en-US" sz="2800" dirty="0">
              <a:latin typeface="Optima" pitchFamily="1" charset="0"/>
            </a:endParaRPr>
          </a:p>
          <a:p>
            <a:pPr eaLnBrk="1" hangingPunct="1">
              <a:spcBef>
                <a:spcPct val="20000"/>
              </a:spcBef>
              <a:buFont typeface="Arial" pitchFamily="34" charset="0"/>
              <a:buChar char="•"/>
            </a:pPr>
            <a:endParaRPr lang="en-US" altLang="en-US" sz="2800" dirty="0">
              <a:latin typeface="Optima" pitchFamily="1" charset="0"/>
            </a:endParaRPr>
          </a:p>
          <a:p>
            <a:pPr eaLnBrk="1" hangingPunct="1">
              <a:spcBef>
                <a:spcPct val="20000"/>
              </a:spcBef>
              <a:buFont typeface="Arial" pitchFamily="34" charset="0"/>
              <a:buChar char="•"/>
            </a:pPr>
            <a:endParaRPr lang="en-US" altLang="en-US" sz="2600" dirty="0">
              <a:latin typeface="Optima" pitchFamily="1" charset="0"/>
            </a:endParaRPr>
          </a:p>
          <a:p>
            <a:pPr eaLnBrk="1" hangingPunct="1">
              <a:spcBef>
                <a:spcPct val="20000"/>
              </a:spcBef>
              <a:buFont typeface="Arial" pitchFamily="34" charset="0"/>
              <a:buChar char="•"/>
            </a:pPr>
            <a:endParaRPr lang="en-US" altLang="en-US" sz="2600" dirty="0">
              <a:latin typeface="Optima" pitchFamily="1"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pic>
        <p:nvPicPr>
          <p:cNvPr id="28673" name="Picture 4"/>
          <p:cNvPicPr>
            <a:picLocks noChangeAspect="1" noChangeArrowheads="1"/>
          </p:cNvPicPr>
          <p:nvPr/>
        </p:nvPicPr>
        <p:blipFill>
          <a:blip r:embed="rId4">
            <a:extLst>
              <a:ext uri="{28A0092B-C50C-407E-A947-70E740481C1C}">
                <a14:useLocalDpi xmlns:a14="http://schemas.microsoft.com/office/drawing/2010/main" val="0"/>
              </a:ext>
            </a:extLst>
          </a:blip>
          <a:srcRect l="30882" t="50735" r="13419" b="15196"/>
          <a:stretch>
            <a:fillRect/>
          </a:stretch>
        </p:blipFill>
        <p:spPr bwMode="auto">
          <a:xfrm>
            <a:off x="1016000" y="622300"/>
            <a:ext cx="69453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ontent Placeholder 2"/>
          <p:cNvSpPr>
            <a:spLocks noGrp="1"/>
          </p:cNvSpPr>
          <p:nvPr>
            <p:ph idx="1"/>
          </p:nvPr>
        </p:nvSpPr>
        <p:spPr>
          <a:xfrm>
            <a:off x="0" y="3810000"/>
            <a:ext cx="9144000" cy="2676525"/>
          </a:xfrm>
        </p:spPr>
        <p:txBody>
          <a:bodyPr/>
          <a:lstStyle/>
          <a:p>
            <a:pPr eaLnBrk="1" hangingPunct="1"/>
            <a:r>
              <a:rPr lang="en-US" altLang="en-US" dirty="0" smtClean="0">
                <a:latin typeface="Optima" pitchFamily="1" charset="0"/>
              </a:rPr>
              <a:t>Arsenic is naturally found in many copper deposits.</a:t>
            </a:r>
          </a:p>
          <a:p>
            <a:pPr eaLnBrk="1" hangingPunct="1"/>
            <a:r>
              <a:rPr lang="en-US" altLang="en-US" dirty="0" smtClean="0">
                <a:latin typeface="Optima" pitchFamily="1" charset="0"/>
              </a:rPr>
              <a:t>The presence of arsenic will produce an altered color as well as increasing the hardness of copper.</a:t>
            </a:r>
          </a:p>
          <a:p>
            <a:pPr eaLnBrk="1" hangingPunct="1"/>
            <a:r>
              <a:rPr lang="en-US" altLang="en-US" dirty="0" smtClean="0">
                <a:latin typeface="Optima" pitchFamily="1" charset="0"/>
              </a:rPr>
              <a:t>Arsenic possesses a lower melting point that copper and preferentially oxidizes during smelting, producing the toxic chemical AsO</a:t>
            </a:r>
            <a:r>
              <a:rPr lang="en-US" altLang="en-US" baseline="-25000" dirty="0" smtClean="0">
                <a:latin typeface="Optima" pitchFamily="1" charset="0"/>
              </a:rPr>
              <a:t>3</a:t>
            </a:r>
            <a:r>
              <a:rPr lang="en-US" altLang="en-US" dirty="0" smtClean="0">
                <a:latin typeface="Optima" pitchFamily="1" charset="0"/>
              </a:rPr>
              <a:t>.</a:t>
            </a:r>
          </a:p>
          <a:p>
            <a:pPr eaLnBrk="1" hangingPunct="1"/>
            <a:endParaRPr lang="en-US" altLang="en-US" sz="2800" dirty="0" smtClean="0">
              <a:latin typeface="Optima" pitchFamily="1" charset="0"/>
            </a:endParaRPr>
          </a:p>
          <a:p>
            <a:pPr eaLnBrk="1" hangingPunct="1"/>
            <a:endParaRPr lang="en-US" altLang="en-US" sz="2800" dirty="0" smtClean="0">
              <a:latin typeface="Optima" pitchFamily="1" charset="0"/>
            </a:endParaRPr>
          </a:p>
          <a:p>
            <a:pPr eaLnBrk="1" hangingPunct="1"/>
            <a:endParaRPr lang="en-US" altLang="en-US" dirty="0" smtClean="0">
              <a:latin typeface="Optima" pitchFamily="1" charset="0"/>
            </a:endParaRPr>
          </a:p>
          <a:p>
            <a:pPr eaLnBrk="1" hangingPunct="1"/>
            <a:endParaRPr lang="en-US" altLang="en-US" dirty="0" smtClean="0">
              <a:latin typeface="Optima" pitchFamily="1" charset="0"/>
            </a:endParaRPr>
          </a:p>
        </p:txBody>
      </p:sp>
      <p:sp>
        <p:nvSpPr>
          <p:cNvPr id="6" name="Title 1"/>
          <p:cNvSpPr>
            <a:spLocks noGrp="1"/>
          </p:cNvSpPr>
          <p:nvPr>
            <p:ph type="title"/>
          </p:nvPr>
        </p:nvSpPr>
        <p:spPr>
          <a:xfrm>
            <a:off x="457200" y="-168275"/>
            <a:ext cx="8229600" cy="1143000"/>
          </a:xfrm>
        </p:spPr>
        <p:txBody>
          <a:bodyPr wrap="square" numCol="1" anchorCtr="0" compatLnSpc="1">
            <a:prstTxWarp prst="textNoShape">
              <a:avLst/>
            </a:prstTxWarp>
          </a:bodyPr>
          <a:lstStyle/>
          <a:p>
            <a:pPr eaLnBrk="1" hangingPunct="1">
              <a:defRPr/>
            </a:pPr>
            <a:r>
              <a:rPr lang="en-US" dirty="0" smtClean="0">
                <a:ea typeface="ＭＳ Ｐゴシック" charset="-128"/>
                <a:cs typeface="+mj-cs"/>
              </a:rPr>
              <a:t>The Bronze Age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13314" name="Title 1"/>
          <p:cNvSpPr>
            <a:spLocks noGrp="1"/>
          </p:cNvSpPr>
          <p:nvPr>
            <p:ph type="ctrTitle"/>
          </p:nvPr>
        </p:nvSpPr>
        <p:spPr>
          <a:xfrm>
            <a:off x="685800" y="0"/>
            <a:ext cx="7772400" cy="1470025"/>
          </a:xfrm>
        </p:spPr>
        <p:txBody>
          <a:bodyPr/>
          <a:lstStyle/>
          <a:p>
            <a:pPr eaLnBrk="1" hangingPunct="1">
              <a:defRPr/>
            </a:pPr>
            <a:r>
              <a:rPr lang="en-US" sz="3200" smtClean="0">
                <a:ea typeface="ＭＳ Ｐゴシック" charset="-128"/>
                <a:cs typeface="+mj-cs"/>
              </a:rPr>
              <a:t>The tensile strength of copper tin alloys</a:t>
            </a:r>
          </a:p>
        </p:txBody>
      </p:sp>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4038" y="1470025"/>
            <a:ext cx="4691062"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6227763" y="6478588"/>
            <a:ext cx="2552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900">
                <a:latin typeface="Calibri" pitchFamily="34" charset="0"/>
              </a:rPr>
              <a:t>Shepherd and Upton, J. Phys. Chem, </a:t>
            </a:r>
            <a:r>
              <a:rPr lang="en-US" altLang="en-US" sz="900" b="1">
                <a:latin typeface="Calibri" pitchFamily="34" charset="0"/>
              </a:rPr>
              <a:t>9</a:t>
            </a:r>
            <a:r>
              <a:rPr lang="en-US" altLang="en-US" sz="900">
                <a:latin typeface="Calibri" pitchFamily="34" charset="0"/>
              </a:rPr>
              <a:t>, 441, (1905) </a:t>
            </a:r>
          </a:p>
        </p:txBody>
      </p:sp>
      <p:sp>
        <p:nvSpPr>
          <p:cNvPr id="30724" name="Rectangle 4"/>
          <p:cNvSpPr>
            <a:spLocks noChangeArrowheads="1"/>
          </p:cNvSpPr>
          <p:nvPr/>
        </p:nvSpPr>
        <p:spPr bwMode="auto">
          <a:xfrm>
            <a:off x="66675" y="1257300"/>
            <a:ext cx="38068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 typeface="Arial" pitchFamily="34" charset="0"/>
              <a:buChar char="•"/>
            </a:pPr>
            <a:r>
              <a:rPr lang="en-US" altLang="en-US" sz="2600" dirty="0">
                <a:latin typeface="Optima" pitchFamily="1" charset="0"/>
              </a:rPr>
              <a:t>Adding Tin increases the strength</a:t>
            </a:r>
          </a:p>
          <a:p>
            <a:pPr eaLnBrk="1" hangingPunct="1">
              <a:buFont typeface="Arial" pitchFamily="34" charset="0"/>
              <a:buChar char="•"/>
            </a:pPr>
            <a:r>
              <a:rPr lang="en-US" altLang="en-US" sz="2600" dirty="0">
                <a:latin typeface="Optima" pitchFamily="1" charset="0"/>
              </a:rPr>
              <a:t>Heat treating also changes strength.</a:t>
            </a:r>
          </a:p>
          <a:p>
            <a:pPr eaLnBrk="1" hangingPunct="1">
              <a:buFont typeface="Arial" pitchFamily="34" charset="0"/>
              <a:buChar char="•"/>
            </a:pPr>
            <a:r>
              <a:rPr lang="en-US" altLang="en-US" sz="2600" dirty="0">
                <a:latin typeface="Optima" pitchFamily="1" charset="0"/>
              </a:rPr>
              <a:t>Adding too much tin is bad  Why?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31745" name="Title 1"/>
          <p:cNvSpPr>
            <a:spLocks noGrp="1"/>
          </p:cNvSpPr>
          <p:nvPr>
            <p:ph type="title"/>
          </p:nvPr>
        </p:nvSpPr>
        <p:spPr bwMode="auto"/>
        <p:txBody>
          <a:bodyPr wrap="square" numCol="1" anchorCtr="0" compatLnSpc="1">
            <a:prstTxWarp prst="textNoShape">
              <a:avLst/>
            </a:prstTxWarp>
          </a:bodyPr>
          <a:lstStyle/>
          <a:p>
            <a:pPr eaLnBrk="1" hangingPunct="1"/>
            <a:r>
              <a:rPr lang="en-US" altLang="en-US" cap="none" smtClean="0">
                <a:latin typeface="Optima" pitchFamily="1" charset="0"/>
              </a:rPr>
              <a:t>THE BRONZE AGE</a:t>
            </a:r>
          </a:p>
        </p:txBody>
      </p:sp>
      <p:sp>
        <p:nvSpPr>
          <p:cNvPr id="31746" name="Content Placeholder 2"/>
          <p:cNvSpPr>
            <a:spLocks noGrp="1"/>
          </p:cNvSpPr>
          <p:nvPr>
            <p:ph idx="1"/>
          </p:nvPr>
        </p:nvSpPr>
        <p:spPr>
          <a:xfrm>
            <a:off x="368300" y="800100"/>
            <a:ext cx="8229600" cy="5953240"/>
          </a:xfrm>
        </p:spPr>
        <p:txBody>
          <a:bodyPr/>
          <a:lstStyle/>
          <a:p>
            <a:pPr eaLnBrk="1" hangingPunct="1">
              <a:buFont typeface="Arial" pitchFamily="34" charset="0"/>
              <a:buNone/>
            </a:pPr>
            <a:r>
              <a:rPr lang="en-US" altLang="en-US" dirty="0" smtClean="0">
                <a:latin typeface="Optima" pitchFamily="1" charset="0"/>
              </a:rPr>
              <a:t>As has been mentioned, our historical records are incomplete with regard to the development and implementation of early materials.  Yet it is known that many materials saw parallel discoveries and developments in different parts of the world.</a:t>
            </a:r>
          </a:p>
          <a:p>
            <a:pPr marL="1376363" indent="-65088" eaLnBrk="1" hangingPunct="1">
              <a:buFont typeface="Arial" pitchFamily="34" charset="0"/>
              <a:buNone/>
            </a:pPr>
            <a:r>
              <a:rPr lang="en-US" altLang="en-US" dirty="0" smtClean="0">
                <a:latin typeface="Optima" pitchFamily="1" charset="0"/>
              </a:rPr>
              <a:t>Near East 3300BC</a:t>
            </a:r>
          </a:p>
          <a:p>
            <a:pPr marL="1376363" indent="-65088" eaLnBrk="1" hangingPunct="1">
              <a:buFont typeface="Arial" pitchFamily="34" charset="0"/>
              <a:buNone/>
            </a:pPr>
            <a:r>
              <a:rPr lang="en-US" altLang="en-US" dirty="0" smtClean="0">
                <a:latin typeface="Optima" pitchFamily="1" charset="0"/>
              </a:rPr>
              <a:t>Europe 3000BC</a:t>
            </a:r>
          </a:p>
          <a:p>
            <a:pPr marL="1376363" indent="-65088" eaLnBrk="1" hangingPunct="1">
              <a:buFont typeface="Arial" pitchFamily="34" charset="0"/>
              <a:buNone/>
            </a:pPr>
            <a:r>
              <a:rPr lang="en-US" altLang="en-US" dirty="0" smtClean="0">
                <a:latin typeface="Optima" pitchFamily="1" charset="0"/>
              </a:rPr>
              <a:t>China 3000BC</a:t>
            </a:r>
          </a:p>
          <a:p>
            <a:pPr marL="1376363" indent="-65088" eaLnBrk="1" hangingPunct="1">
              <a:buFont typeface="Arial" pitchFamily="34" charset="0"/>
              <a:buNone/>
            </a:pPr>
            <a:r>
              <a:rPr lang="en-US" altLang="en-US" dirty="0" smtClean="0">
                <a:latin typeface="Optima" pitchFamily="1" charset="0"/>
              </a:rPr>
              <a:t>India 3300 BC</a:t>
            </a:r>
          </a:p>
          <a:p>
            <a:pPr marL="1376363" indent="-65088" eaLnBrk="1" hangingPunct="1">
              <a:buFont typeface="Arial" pitchFamily="34" charset="0"/>
              <a:buNone/>
            </a:pPr>
            <a:r>
              <a:rPr lang="en-US" altLang="en-US" dirty="0" smtClean="0">
                <a:latin typeface="Optima" pitchFamily="1" charset="0"/>
              </a:rPr>
              <a:t>England 2100BC</a:t>
            </a:r>
          </a:p>
          <a:p>
            <a:pPr marL="1376363" indent="-65088" eaLnBrk="1" hangingPunct="1">
              <a:buFont typeface="Arial" pitchFamily="34" charset="0"/>
              <a:buNone/>
            </a:pPr>
            <a:r>
              <a:rPr lang="en-US" altLang="en-US" dirty="0" smtClean="0">
                <a:latin typeface="Optima" pitchFamily="1" charset="0"/>
              </a:rPr>
              <a:t>Korea 800BC </a:t>
            </a:r>
            <a:endParaRPr lang="en-US" altLang="en-US" dirty="0" smtClean="0">
              <a:latin typeface="Optima" pitchFamily="1" charset="0"/>
            </a:endParaRPr>
          </a:p>
          <a:p>
            <a:pPr marL="1376363" indent="-65088" eaLnBrk="1" hangingPunct="1">
              <a:buFont typeface="Arial" pitchFamily="34" charset="0"/>
              <a:buNone/>
            </a:pPr>
            <a:r>
              <a:rPr lang="en-US" altLang="en-US" dirty="0" smtClean="0">
                <a:latin typeface="Optima" pitchFamily="1" charset="0"/>
              </a:rPr>
              <a:t>Japan </a:t>
            </a:r>
            <a:r>
              <a:rPr lang="en-US" altLang="en-US" dirty="0" smtClean="0">
                <a:latin typeface="Optima" pitchFamily="1" charset="0"/>
              </a:rPr>
              <a:t>500BC</a:t>
            </a:r>
          </a:p>
          <a:p>
            <a:pPr marL="1376363" indent="-65088" eaLnBrk="1" hangingPunct="1">
              <a:buFont typeface="Arial" pitchFamily="34" charset="0"/>
              <a:buNone/>
            </a:pPr>
            <a:r>
              <a:rPr lang="en-US" altLang="en-US" dirty="0" smtClean="0">
                <a:latin typeface="Optima" pitchFamily="1" charset="0"/>
              </a:rPr>
              <a:t>Peru 100AD	</a:t>
            </a:r>
            <a:r>
              <a:rPr lang="en-US" altLang="en-US" sz="2800" dirty="0" smtClean="0">
                <a:latin typeface="Optima" pitchFamily="1" charset="0"/>
              </a:rPr>
              <a:t>					</a:t>
            </a:r>
            <a:r>
              <a:rPr lang="en-US" altLang="en-US" sz="2000" dirty="0" smtClean="0">
                <a:latin typeface="Optima" pitchFamily="1" charset="0"/>
              </a:rPr>
              <a:t>www</a:t>
            </a:r>
            <a:r>
              <a:rPr lang="en-US" altLang="en-US" sz="2000" dirty="0" smtClean="0">
                <a:latin typeface="Optima" pitchFamily="1" charset="0"/>
              </a:rPr>
              <a:t>. Wikipedia.com</a:t>
            </a:r>
            <a:endParaRPr lang="en-US" altLang="en-US" sz="2800" dirty="0" smtClean="0">
              <a:latin typeface="Optima" pitchFamily="1" charset="0"/>
            </a:endParaRPr>
          </a:p>
          <a:p>
            <a:pPr eaLnBrk="1" hangingPunct="1"/>
            <a:endParaRPr lang="en-US" altLang="en-US" sz="2800" dirty="0" smtClean="0">
              <a:latin typeface="Optima" pitchFamily="1" charset="0"/>
            </a:endParaRPr>
          </a:p>
          <a:p>
            <a:pPr eaLnBrk="1" hangingPunct="1"/>
            <a:endParaRPr lang="en-US" altLang="en-US" sz="2800" dirty="0" smtClean="0">
              <a:latin typeface="Optima" pitchFamily="1" charset="0"/>
            </a:endParaRPr>
          </a:p>
          <a:p>
            <a:pPr eaLnBrk="1" hangingPunct="1"/>
            <a:endParaRPr lang="en-US" altLang="en-US" dirty="0" smtClean="0">
              <a:latin typeface="Optima" pitchFamily="1" charset="0"/>
            </a:endParaRPr>
          </a:p>
          <a:p>
            <a:pPr eaLnBrk="1" hangingPunct="1"/>
            <a:endParaRPr lang="en-US" altLang="en-US" dirty="0" smtClean="0">
              <a:latin typeface="Optima" pitchFamily="1"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33793" name="Title 1"/>
          <p:cNvSpPr>
            <a:spLocks noGrp="1"/>
          </p:cNvSpPr>
          <p:nvPr>
            <p:ph type="title"/>
          </p:nvPr>
        </p:nvSpPr>
        <p:spPr bwMode="auto"/>
        <p:txBody>
          <a:bodyPr wrap="square" numCol="1" anchorCtr="0" compatLnSpc="1">
            <a:prstTxWarp prst="textNoShape">
              <a:avLst/>
            </a:prstTxWarp>
          </a:bodyPr>
          <a:lstStyle/>
          <a:p>
            <a:pPr eaLnBrk="1" hangingPunct="1"/>
            <a:r>
              <a:rPr lang="en-US" altLang="en-US" cap="none" smtClean="0">
                <a:latin typeface="Optima" pitchFamily="1" charset="0"/>
              </a:rPr>
              <a:t>THE BRONZE AGE</a:t>
            </a:r>
          </a:p>
        </p:txBody>
      </p:sp>
      <p:sp>
        <p:nvSpPr>
          <p:cNvPr id="33794" name="Content Placeholder 2"/>
          <p:cNvSpPr>
            <a:spLocks noGrp="1"/>
          </p:cNvSpPr>
          <p:nvPr>
            <p:ph idx="1"/>
          </p:nvPr>
        </p:nvSpPr>
        <p:spPr>
          <a:xfrm>
            <a:off x="457200" y="1347788"/>
            <a:ext cx="8229600" cy="5510212"/>
          </a:xfrm>
        </p:spPr>
        <p:txBody>
          <a:bodyPr/>
          <a:lstStyle/>
          <a:p>
            <a:pPr eaLnBrk="1" hangingPunct="1">
              <a:buFont typeface="Arial" pitchFamily="34" charset="0"/>
              <a:buNone/>
            </a:pPr>
            <a:r>
              <a:rPr lang="en-US" altLang="en-US" sz="2800" dirty="0" smtClean="0">
                <a:latin typeface="Optima" pitchFamily="1" charset="0"/>
              </a:rPr>
              <a:t>What were the societal impacts associated with the development of the material bronze? </a:t>
            </a:r>
          </a:p>
          <a:p>
            <a:pPr eaLnBrk="1" hangingPunct="1"/>
            <a:endParaRPr lang="en-US" altLang="en-US" sz="2800" dirty="0" smtClean="0">
              <a:latin typeface="Optima" pitchFamily="1" charset="0"/>
            </a:endParaRPr>
          </a:p>
          <a:p>
            <a:pPr eaLnBrk="1" hangingPunct="1"/>
            <a:r>
              <a:rPr lang="en-US" altLang="en-US" sz="2800" dirty="0" smtClean="0">
                <a:latin typeface="Optima" pitchFamily="1" charset="0"/>
              </a:rPr>
              <a:t>Health </a:t>
            </a:r>
          </a:p>
          <a:p>
            <a:pPr eaLnBrk="1" hangingPunct="1"/>
            <a:r>
              <a:rPr lang="en-US" altLang="en-US" sz="2800" dirty="0" smtClean="0">
                <a:latin typeface="Optima" pitchFamily="1" charset="0"/>
              </a:rPr>
              <a:t>Mining </a:t>
            </a:r>
          </a:p>
          <a:p>
            <a:pPr eaLnBrk="1" hangingPunct="1"/>
            <a:r>
              <a:rPr lang="en-US" altLang="en-US" sz="2800" dirty="0" smtClean="0">
                <a:latin typeface="Optima" pitchFamily="1" charset="0"/>
              </a:rPr>
              <a:t>Exploration and experimentation</a:t>
            </a:r>
          </a:p>
          <a:p>
            <a:pPr eaLnBrk="1" hangingPunct="1"/>
            <a:r>
              <a:rPr lang="en-US" altLang="en-US" sz="2800" b="1" dirty="0" smtClean="0">
                <a:latin typeface="Optima" pitchFamily="1" charset="0"/>
              </a:rPr>
              <a:t>Trade</a:t>
            </a:r>
          </a:p>
          <a:p>
            <a:pPr eaLnBrk="1" hangingPunct="1"/>
            <a:r>
              <a:rPr lang="en-US" altLang="en-US" sz="2800" b="1" dirty="0" smtClean="0">
                <a:latin typeface="Optima" pitchFamily="1" charset="0"/>
              </a:rPr>
              <a:t>Cornwall England was the primary early source of tin in central and northern Europe as far back as 2000BC</a:t>
            </a:r>
          </a:p>
          <a:p>
            <a:pPr eaLnBrk="1" hangingPunct="1"/>
            <a:endParaRPr lang="en-US" altLang="en-US" sz="3200" b="1" dirty="0" smtClean="0">
              <a:latin typeface="Optima" pitchFamily="1" charset="0"/>
            </a:endParaRPr>
          </a:p>
          <a:p>
            <a:pPr eaLnBrk="1" hangingPunct="1"/>
            <a:endParaRPr lang="en-US" altLang="en-US" sz="2800" dirty="0" smtClean="0">
              <a:latin typeface="Optima" pitchFamily="1" charset="0"/>
            </a:endParaRPr>
          </a:p>
          <a:p>
            <a:pPr eaLnBrk="1" hangingPunct="1"/>
            <a:endParaRPr lang="en-US" altLang="en-US" sz="2800" dirty="0" smtClean="0">
              <a:latin typeface="Optima" pitchFamily="1" charset="0"/>
            </a:endParaRPr>
          </a:p>
          <a:p>
            <a:pPr eaLnBrk="1" hangingPunct="1"/>
            <a:endParaRPr lang="en-US" altLang="en-US" dirty="0" smtClean="0">
              <a:latin typeface="Optima" pitchFamily="1" charset="0"/>
            </a:endParaRPr>
          </a:p>
          <a:p>
            <a:pPr eaLnBrk="1" hangingPunct="1"/>
            <a:endParaRPr lang="en-US" altLang="en-US" dirty="0" smtClean="0">
              <a:latin typeface="Optima" pitchFamily="1"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ea typeface="ＭＳ Ｐゴシック" charset="-128"/>
                <a:cs typeface="ＭＳ Ｐゴシック" pitchFamily="-109" charset="-128"/>
              </a:rPr>
              <a:t>Bronze age Map</a:t>
            </a:r>
            <a:endParaRPr lang="en-US" dirty="0">
              <a:ea typeface="ＭＳ Ｐゴシック" charset="-128"/>
              <a:cs typeface="ＭＳ Ｐゴシック" pitchFamily="-109" charset="-128"/>
            </a:endParaRPr>
          </a:p>
        </p:txBody>
      </p:sp>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550" y="952500"/>
            <a:ext cx="82232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4"/>
          <p:cNvSpPr txBox="1">
            <a:spLocks noChangeArrowheads="1"/>
          </p:cNvSpPr>
          <p:nvPr/>
        </p:nvSpPr>
        <p:spPr bwMode="auto">
          <a:xfrm>
            <a:off x="469900" y="64897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Wikipedia.com</a:t>
            </a:r>
          </a:p>
        </p:txBody>
      </p:sp>
      <p:sp>
        <p:nvSpPr>
          <p:cNvPr id="3" name="Oval 2"/>
          <p:cNvSpPr>
            <a:spLocks noChangeArrowheads="1"/>
          </p:cNvSpPr>
          <p:nvPr/>
        </p:nvSpPr>
        <p:spPr bwMode="auto">
          <a:xfrm>
            <a:off x="1682750" y="2374900"/>
            <a:ext cx="50800" cy="46038"/>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35845" name="Rectangle 3"/>
          <p:cNvSpPr>
            <a:spLocks noChangeArrowheads="1"/>
          </p:cNvSpPr>
          <p:nvPr/>
        </p:nvSpPr>
        <p:spPr bwMode="auto">
          <a:xfrm>
            <a:off x="4572000" y="643890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4"/>
              </a:rPr>
              <a:t>https://s-media-cache-ak0.pinimg.com/736x/ba/71/7a/ba717a4069f76031457d1d0e5b198c0b.jpg</a:t>
            </a:r>
            <a:r>
              <a:rPr lang="en-US" altLang="en-US" sz="50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t>Copper and bronze</a:t>
            </a:r>
            <a:endParaRPr lang="en-US" dirty="0"/>
          </a:p>
        </p:txBody>
      </p:sp>
      <p:sp>
        <p:nvSpPr>
          <p:cNvPr id="3" name="Content Placeholder 2"/>
          <p:cNvSpPr>
            <a:spLocks noGrp="1"/>
          </p:cNvSpPr>
          <p:nvPr>
            <p:ph idx="1"/>
          </p:nvPr>
        </p:nvSpPr>
        <p:spPr/>
        <p:txBody>
          <a:bodyPr/>
          <a:lstStyle/>
          <a:p>
            <a:r>
              <a:rPr lang="en-US" altLang="en-US" dirty="0" smtClean="0">
                <a:latin typeface="Optima" pitchFamily="1" charset="0"/>
              </a:rPr>
              <a:t>What are properties of copper and bronze?</a:t>
            </a:r>
          </a:p>
          <a:p>
            <a:pPr lvl="1"/>
            <a:r>
              <a:rPr lang="en-US" altLang="en-US" dirty="0" smtClean="0">
                <a:latin typeface="Optima" pitchFamily="1" charset="0"/>
              </a:rPr>
              <a:t>Metallic</a:t>
            </a:r>
          </a:p>
          <a:p>
            <a:pPr lvl="1"/>
            <a:r>
              <a:rPr lang="en-US" altLang="en-US" dirty="0" smtClean="0">
                <a:latin typeface="Optima" pitchFamily="1" charset="0"/>
              </a:rPr>
              <a:t>Malleable</a:t>
            </a:r>
          </a:p>
          <a:p>
            <a:pPr lvl="1"/>
            <a:r>
              <a:rPr lang="en-US" altLang="en-US" dirty="0" smtClean="0">
                <a:latin typeface="Optima" pitchFamily="1" charset="0"/>
              </a:rPr>
              <a:t>Opaque</a:t>
            </a:r>
          </a:p>
          <a:p>
            <a:pPr lvl="1"/>
            <a:r>
              <a:rPr lang="en-US" altLang="en-US" dirty="0" smtClean="0">
                <a:latin typeface="Optima" pitchFamily="1" charset="0"/>
              </a:rPr>
              <a:t>Electrically conductive</a:t>
            </a:r>
          </a:p>
          <a:p>
            <a:pPr lvl="1"/>
            <a:r>
              <a:rPr lang="en-US" altLang="en-US" dirty="0" smtClean="0">
                <a:latin typeface="Optima" pitchFamily="1" charset="0"/>
              </a:rPr>
              <a:t>Thermally conductive</a:t>
            </a:r>
          </a:p>
          <a:p>
            <a:pPr lvl="1"/>
            <a:r>
              <a:rPr lang="en-US" altLang="en-US" dirty="0" smtClean="0">
                <a:latin typeface="Optima" pitchFamily="1" charset="0"/>
              </a:rPr>
              <a:t>Orange</a:t>
            </a:r>
          </a:p>
          <a:p>
            <a:pPr lvl="1"/>
            <a:r>
              <a:rPr lang="en-US" altLang="en-US" dirty="0" smtClean="0">
                <a:latin typeface="Optima" pitchFamily="1" charset="0"/>
              </a:rPr>
              <a:t>Shiny</a:t>
            </a:r>
          </a:p>
          <a:p>
            <a:pPr lvl="1"/>
            <a:r>
              <a:rPr lang="en-US" altLang="en-US" dirty="0" smtClean="0">
                <a:latin typeface="Optima" pitchFamily="1" charset="0"/>
              </a:rPr>
              <a:t>Hard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ea typeface="ＭＳ Ｐゴシック" charset="-128"/>
                <a:cs typeface="ＭＳ Ｐゴシック" pitchFamily="-109" charset="-128"/>
              </a:rPr>
              <a:t>Bronze age Map</a:t>
            </a:r>
            <a:endParaRPr lang="en-US" dirty="0">
              <a:ea typeface="ＭＳ Ｐゴシック" charset="-128"/>
              <a:cs typeface="ＭＳ Ｐゴシック" pitchFamily="-109" charset="-128"/>
            </a:endParaRPr>
          </a:p>
        </p:txBody>
      </p:sp>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2205038"/>
            <a:ext cx="371157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p:cNvSpPr txBox="1">
            <a:spLocks noChangeArrowheads="1"/>
          </p:cNvSpPr>
          <p:nvPr/>
        </p:nvSpPr>
        <p:spPr bwMode="auto">
          <a:xfrm>
            <a:off x="469900" y="64897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Wikipedia.com</a:t>
            </a:r>
          </a:p>
        </p:txBody>
      </p:sp>
      <p:sp>
        <p:nvSpPr>
          <p:cNvPr id="3" name="Oval 2"/>
          <p:cNvSpPr>
            <a:spLocks noChangeArrowheads="1"/>
          </p:cNvSpPr>
          <p:nvPr/>
        </p:nvSpPr>
        <p:spPr bwMode="auto">
          <a:xfrm>
            <a:off x="1682750" y="2374900"/>
            <a:ext cx="50800" cy="46038"/>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36869" name="Rectangle 3"/>
          <p:cNvSpPr>
            <a:spLocks noChangeArrowheads="1"/>
          </p:cNvSpPr>
          <p:nvPr/>
        </p:nvSpPr>
        <p:spPr bwMode="auto">
          <a:xfrm>
            <a:off x="5365750" y="6269038"/>
            <a:ext cx="457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4"/>
              </a:rPr>
              <a:t>https://s-media-cache-ak0.pinimg.com/736x/ba/71/7a/ba717a4069f76031457d1d0e5b198c0b.jpg</a:t>
            </a:r>
            <a:r>
              <a:rPr lang="en-US" altLang="en-US" sz="500"/>
              <a:t> </a:t>
            </a:r>
          </a:p>
        </p:txBody>
      </p:sp>
      <p:pic>
        <p:nvPicPr>
          <p:cNvPr id="36870" name="Picture 3"/>
          <p:cNvPicPr>
            <a:picLocks noChangeAspect="1"/>
          </p:cNvPicPr>
          <p:nvPr/>
        </p:nvPicPr>
        <p:blipFill>
          <a:blip r:embed="rId5">
            <a:extLst>
              <a:ext uri="{28A0092B-C50C-407E-A947-70E740481C1C}">
                <a14:useLocalDpi xmlns:a14="http://schemas.microsoft.com/office/drawing/2010/main" val="0"/>
              </a:ext>
            </a:extLst>
          </a:blip>
          <a:srcRect l="42236" t="13271" r="42548" b="65813"/>
          <a:stretch>
            <a:fillRect/>
          </a:stretch>
        </p:blipFill>
        <p:spPr bwMode="auto">
          <a:xfrm>
            <a:off x="882650" y="2205038"/>
            <a:ext cx="33893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4"/>
          <p:cNvSpPr>
            <a:spLocks noChangeArrowheads="1"/>
          </p:cNvSpPr>
          <p:nvPr/>
        </p:nvSpPr>
        <p:spPr bwMode="auto">
          <a:xfrm>
            <a:off x="793750" y="6203950"/>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https://en.wikipedia.org/wiki/Tin_sources_and_trade_in_ancient_times</a:t>
            </a:r>
          </a:p>
        </p:txBody>
      </p:sp>
      <p:sp>
        <p:nvSpPr>
          <p:cNvPr id="36872" name="TextBox 5"/>
          <p:cNvSpPr txBox="1">
            <a:spLocks noChangeArrowheads="1"/>
          </p:cNvSpPr>
          <p:nvPr/>
        </p:nvSpPr>
        <p:spPr bwMode="auto">
          <a:xfrm>
            <a:off x="4978400" y="1498600"/>
            <a:ext cx="316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800"/>
              <a:t>Where the Bronze was made</a:t>
            </a:r>
          </a:p>
        </p:txBody>
      </p:sp>
      <p:sp>
        <p:nvSpPr>
          <p:cNvPr id="36873" name="TextBox 9"/>
          <p:cNvSpPr txBox="1">
            <a:spLocks noChangeArrowheads="1"/>
          </p:cNvSpPr>
          <p:nvPr/>
        </p:nvSpPr>
        <p:spPr bwMode="auto">
          <a:xfrm>
            <a:off x="1123950" y="1498600"/>
            <a:ext cx="278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800"/>
              <a:t>Where the Tin was mined</a:t>
            </a:r>
          </a:p>
        </p:txBody>
      </p:sp>
      <p:sp>
        <p:nvSpPr>
          <p:cNvPr id="36874" name="TextBox 6"/>
          <p:cNvSpPr txBox="1">
            <a:spLocks noChangeArrowheads="1"/>
          </p:cNvSpPr>
          <p:nvPr/>
        </p:nvSpPr>
        <p:spPr bwMode="auto">
          <a:xfrm>
            <a:off x="2311400" y="5245100"/>
            <a:ext cx="4564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800"/>
              <a:t>Trade was critical to the success of Bronze</a:t>
            </a:r>
          </a:p>
        </p:txBody>
      </p:sp>
      <p:sp>
        <p:nvSpPr>
          <p:cNvPr id="8" name="6-Point Star 7"/>
          <p:cNvSpPr>
            <a:spLocks/>
          </p:cNvSpPr>
          <p:nvPr/>
        </p:nvSpPr>
        <p:spPr bwMode="auto">
          <a:xfrm>
            <a:off x="7251700" y="3968750"/>
            <a:ext cx="114300" cy="139700"/>
          </a:xfrm>
          <a:custGeom>
            <a:avLst/>
            <a:gdLst>
              <a:gd name="T0" fmla="*/ 0 w 114300"/>
              <a:gd name="T1" fmla="*/ 34925 h 139700"/>
              <a:gd name="T2" fmla="*/ 38100 w 114300"/>
              <a:gd name="T3" fmla="*/ 34924 h 139700"/>
              <a:gd name="T4" fmla="*/ 57150 w 114300"/>
              <a:gd name="T5" fmla="*/ 0 h 139700"/>
              <a:gd name="T6" fmla="*/ 76200 w 114300"/>
              <a:gd name="T7" fmla="*/ 34924 h 139700"/>
              <a:gd name="T8" fmla="*/ 114300 w 114300"/>
              <a:gd name="T9" fmla="*/ 34925 h 139700"/>
              <a:gd name="T10" fmla="*/ 95251 w 114300"/>
              <a:gd name="T11" fmla="*/ 69850 h 139700"/>
              <a:gd name="T12" fmla="*/ 114300 w 114300"/>
              <a:gd name="T13" fmla="*/ 104775 h 139700"/>
              <a:gd name="T14" fmla="*/ 76200 w 114300"/>
              <a:gd name="T15" fmla="*/ 104776 h 139700"/>
              <a:gd name="T16" fmla="*/ 57150 w 114300"/>
              <a:gd name="T17" fmla="*/ 139700 h 139700"/>
              <a:gd name="T18" fmla="*/ 38100 w 114300"/>
              <a:gd name="T19" fmla="*/ 104776 h 139700"/>
              <a:gd name="T20" fmla="*/ 0 w 114300"/>
              <a:gd name="T21" fmla="*/ 104775 h 139700"/>
              <a:gd name="T22" fmla="*/ 19049 w 114300"/>
              <a:gd name="T23" fmla="*/ 69850 h 139700"/>
              <a:gd name="T24" fmla="*/ 0 w 114300"/>
              <a:gd name="T25" fmla="*/ 34925 h 139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300" h="139700">
                <a:moveTo>
                  <a:pt x="0" y="34925"/>
                </a:moveTo>
                <a:lnTo>
                  <a:pt x="38100" y="34924"/>
                </a:lnTo>
                <a:lnTo>
                  <a:pt x="57150" y="0"/>
                </a:lnTo>
                <a:lnTo>
                  <a:pt x="76200" y="34924"/>
                </a:lnTo>
                <a:lnTo>
                  <a:pt x="114300" y="34925"/>
                </a:lnTo>
                <a:lnTo>
                  <a:pt x="95251" y="69850"/>
                </a:lnTo>
                <a:lnTo>
                  <a:pt x="114300" y="104775"/>
                </a:lnTo>
                <a:lnTo>
                  <a:pt x="76200" y="104776"/>
                </a:lnTo>
                <a:lnTo>
                  <a:pt x="57150" y="139700"/>
                </a:lnTo>
                <a:lnTo>
                  <a:pt x="38100" y="104776"/>
                </a:lnTo>
                <a:lnTo>
                  <a:pt x="0" y="104775"/>
                </a:lnTo>
                <a:lnTo>
                  <a:pt x="19049" y="69850"/>
                </a:lnTo>
                <a:lnTo>
                  <a:pt x="0" y="34925"/>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3" name="6-Point Star 12"/>
          <p:cNvSpPr>
            <a:spLocks/>
          </p:cNvSpPr>
          <p:nvPr/>
        </p:nvSpPr>
        <p:spPr bwMode="auto">
          <a:xfrm>
            <a:off x="5448300" y="2743200"/>
            <a:ext cx="114300" cy="139700"/>
          </a:xfrm>
          <a:custGeom>
            <a:avLst/>
            <a:gdLst>
              <a:gd name="T0" fmla="*/ 0 w 114300"/>
              <a:gd name="T1" fmla="*/ 34925 h 139700"/>
              <a:gd name="T2" fmla="*/ 38100 w 114300"/>
              <a:gd name="T3" fmla="*/ 34924 h 139700"/>
              <a:gd name="T4" fmla="*/ 57150 w 114300"/>
              <a:gd name="T5" fmla="*/ 0 h 139700"/>
              <a:gd name="T6" fmla="*/ 76200 w 114300"/>
              <a:gd name="T7" fmla="*/ 34924 h 139700"/>
              <a:gd name="T8" fmla="*/ 114300 w 114300"/>
              <a:gd name="T9" fmla="*/ 34925 h 139700"/>
              <a:gd name="T10" fmla="*/ 95251 w 114300"/>
              <a:gd name="T11" fmla="*/ 69850 h 139700"/>
              <a:gd name="T12" fmla="*/ 114300 w 114300"/>
              <a:gd name="T13" fmla="*/ 104775 h 139700"/>
              <a:gd name="T14" fmla="*/ 76200 w 114300"/>
              <a:gd name="T15" fmla="*/ 104776 h 139700"/>
              <a:gd name="T16" fmla="*/ 57150 w 114300"/>
              <a:gd name="T17" fmla="*/ 139700 h 139700"/>
              <a:gd name="T18" fmla="*/ 38100 w 114300"/>
              <a:gd name="T19" fmla="*/ 104776 h 139700"/>
              <a:gd name="T20" fmla="*/ 0 w 114300"/>
              <a:gd name="T21" fmla="*/ 104775 h 139700"/>
              <a:gd name="T22" fmla="*/ 19049 w 114300"/>
              <a:gd name="T23" fmla="*/ 69850 h 139700"/>
              <a:gd name="T24" fmla="*/ 0 w 114300"/>
              <a:gd name="T25" fmla="*/ 34925 h 139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300" h="139700">
                <a:moveTo>
                  <a:pt x="0" y="34925"/>
                </a:moveTo>
                <a:lnTo>
                  <a:pt x="38100" y="34924"/>
                </a:lnTo>
                <a:lnTo>
                  <a:pt x="57150" y="0"/>
                </a:lnTo>
                <a:lnTo>
                  <a:pt x="76200" y="34924"/>
                </a:lnTo>
                <a:lnTo>
                  <a:pt x="114300" y="34925"/>
                </a:lnTo>
                <a:lnTo>
                  <a:pt x="95251" y="69850"/>
                </a:lnTo>
                <a:lnTo>
                  <a:pt x="114300" y="104775"/>
                </a:lnTo>
                <a:lnTo>
                  <a:pt x="76200" y="104776"/>
                </a:lnTo>
                <a:lnTo>
                  <a:pt x="57150" y="139700"/>
                </a:lnTo>
                <a:lnTo>
                  <a:pt x="38100" y="104776"/>
                </a:lnTo>
                <a:lnTo>
                  <a:pt x="0" y="104775"/>
                </a:lnTo>
                <a:lnTo>
                  <a:pt x="19049" y="69850"/>
                </a:lnTo>
                <a:lnTo>
                  <a:pt x="0" y="34925"/>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12" name="Freeform 11"/>
          <p:cNvSpPr>
            <a:spLocks/>
          </p:cNvSpPr>
          <p:nvPr/>
        </p:nvSpPr>
        <p:spPr bwMode="auto">
          <a:xfrm>
            <a:off x="4781550" y="2844800"/>
            <a:ext cx="2400300" cy="1403350"/>
          </a:xfrm>
          <a:custGeom>
            <a:avLst/>
            <a:gdLst/>
            <a:ahLst/>
            <a:cxnLst/>
            <a:rect l="0" t="0" r="r" b="b"/>
            <a:pathLst>
              <a:path w="2400300" h="1403350">
                <a:moveTo>
                  <a:pt x="635000" y="0"/>
                </a:moveTo>
                <a:cubicBezTo>
                  <a:pt x="622300" y="4233"/>
                  <a:pt x="609722" y="8853"/>
                  <a:pt x="596900" y="12700"/>
                </a:cubicBezTo>
                <a:cubicBezTo>
                  <a:pt x="582635" y="16979"/>
                  <a:pt x="566259" y="19123"/>
                  <a:pt x="552450" y="25400"/>
                </a:cubicBezTo>
                <a:cubicBezTo>
                  <a:pt x="535215" y="33234"/>
                  <a:pt x="515037" y="37413"/>
                  <a:pt x="501650" y="50800"/>
                </a:cubicBezTo>
                <a:cubicBezTo>
                  <a:pt x="495300" y="57150"/>
                  <a:pt x="490072" y="64869"/>
                  <a:pt x="482600" y="69850"/>
                </a:cubicBezTo>
                <a:cubicBezTo>
                  <a:pt x="434690" y="101790"/>
                  <a:pt x="501911" y="25139"/>
                  <a:pt x="425450" y="101600"/>
                </a:cubicBezTo>
                <a:cubicBezTo>
                  <a:pt x="404544" y="122506"/>
                  <a:pt x="398681" y="130859"/>
                  <a:pt x="368300" y="146050"/>
                </a:cubicBezTo>
                <a:cubicBezTo>
                  <a:pt x="359833" y="150283"/>
                  <a:pt x="350927" y="153733"/>
                  <a:pt x="342900" y="158750"/>
                </a:cubicBezTo>
                <a:cubicBezTo>
                  <a:pt x="333925" y="164359"/>
                  <a:pt x="326112" y="171649"/>
                  <a:pt x="317500" y="177800"/>
                </a:cubicBezTo>
                <a:cubicBezTo>
                  <a:pt x="311290" y="182236"/>
                  <a:pt x="304313" y="185614"/>
                  <a:pt x="298450" y="190500"/>
                </a:cubicBezTo>
                <a:cubicBezTo>
                  <a:pt x="291551" y="196249"/>
                  <a:pt x="286708" y="204330"/>
                  <a:pt x="279400" y="209550"/>
                </a:cubicBezTo>
                <a:cubicBezTo>
                  <a:pt x="271697" y="215052"/>
                  <a:pt x="262219" y="217554"/>
                  <a:pt x="254000" y="222250"/>
                </a:cubicBezTo>
                <a:cubicBezTo>
                  <a:pt x="247374" y="226036"/>
                  <a:pt x="241776" y="231537"/>
                  <a:pt x="234950" y="234950"/>
                </a:cubicBezTo>
                <a:cubicBezTo>
                  <a:pt x="221933" y="241459"/>
                  <a:pt x="196226" y="245235"/>
                  <a:pt x="184150" y="247650"/>
                </a:cubicBezTo>
                <a:cubicBezTo>
                  <a:pt x="137738" y="278592"/>
                  <a:pt x="196096" y="240824"/>
                  <a:pt x="139700" y="273050"/>
                </a:cubicBezTo>
                <a:cubicBezTo>
                  <a:pt x="105233" y="292745"/>
                  <a:pt x="136527" y="280458"/>
                  <a:pt x="101600" y="292100"/>
                </a:cubicBezTo>
                <a:cubicBezTo>
                  <a:pt x="93133" y="298450"/>
                  <a:pt x="82975" y="303020"/>
                  <a:pt x="76200" y="311150"/>
                </a:cubicBezTo>
                <a:cubicBezTo>
                  <a:pt x="71915" y="316292"/>
                  <a:pt x="74031" y="324973"/>
                  <a:pt x="69850" y="330200"/>
                </a:cubicBezTo>
                <a:cubicBezTo>
                  <a:pt x="60898" y="341391"/>
                  <a:pt x="44299" y="345067"/>
                  <a:pt x="31750" y="349250"/>
                </a:cubicBezTo>
                <a:cubicBezTo>
                  <a:pt x="25400" y="355600"/>
                  <a:pt x="17681" y="360828"/>
                  <a:pt x="12700" y="368300"/>
                </a:cubicBezTo>
                <a:cubicBezTo>
                  <a:pt x="8987" y="373869"/>
                  <a:pt x="7450" y="380748"/>
                  <a:pt x="6350" y="387350"/>
                </a:cubicBezTo>
                <a:cubicBezTo>
                  <a:pt x="3199" y="406256"/>
                  <a:pt x="2117" y="425450"/>
                  <a:pt x="0" y="444500"/>
                </a:cubicBezTo>
                <a:cubicBezTo>
                  <a:pt x="2117" y="514350"/>
                  <a:pt x="2771" y="584260"/>
                  <a:pt x="6350" y="654050"/>
                </a:cubicBezTo>
                <a:cubicBezTo>
                  <a:pt x="7009" y="666908"/>
                  <a:pt x="10397" y="679482"/>
                  <a:pt x="12700" y="692150"/>
                </a:cubicBezTo>
                <a:cubicBezTo>
                  <a:pt x="15974" y="710155"/>
                  <a:pt x="20304" y="731464"/>
                  <a:pt x="25400" y="749300"/>
                </a:cubicBezTo>
                <a:cubicBezTo>
                  <a:pt x="27239" y="755736"/>
                  <a:pt x="29911" y="761914"/>
                  <a:pt x="31750" y="768350"/>
                </a:cubicBezTo>
                <a:cubicBezTo>
                  <a:pt x="34148" y="776741"/>
                  <a:pt x="32648" y="786935"/>
                  <a:pt x="38100" y="793750"/>
                </a:cubicBezTo>
                <a:cubicBezTo>
                  <a:pt x="42281" y="798977"/>
                  <a:pt x="51163" y="797107"/>
                  <a:pt x="57150" y="800100"/>
                </a:cubicBezTo>
                <a:cubicBezTo>
                  <a:pt x="63976" y="803513"/>
                  <a:pt x="69850" y="808567"/>
                  <a:pt x="76200" y="812800"/>
                </a:cubicBezTo>
                <a:cubicBezTo>
                  <a:pt x="80433" y="819150"/>
                  <a:pt x="85894" y="824835"/>
                  <a:pt x="88900" y="831850"/>
                </a:cubicBezTo>
                <a:cubicBezTo>
                  <a:pt x="95065" y="846236"/>
                  <a:pt x="93877" y="862398"/>
                  <a:pt x="101600" y="876300"/>
                </a:cubicBezTo>
                <a:cubicBezTo>
                  <a:pt x="109013" y="889643"/>
                  <a:pt x="118533" y="901700"/>
                  <a:pt x="127000" y="914400"/>
                </a:cubicBezTo>
                <a:cubicBezTo>
                  <a:pt x="131233" y="920750"/>
                  <a:pt x="132460" y="931037"/>
                  <a:pt x="139700" y="933450"/>
                </a:cubicBezTo>
                <a:lnTo>
                  <a:pt x="158750" y="939800"/>
                </a:lnTo>
                <a:cubicBezTo>
                  <a:pt x="162983" y="946150"/>
                  <a:pt x="168444" y="951835"/>
                  <a:pt x="171450" y="958850"/>
                </a:cubicBezTo>
                <a:cubicBezTo>
                  <a:pt x="172503" y="961307"/>
                  <a:pt x="180348" y="998547"/>
                  <a:pt x="184150" y="1003300"/>
                </a:cubicBezTo>
                <a:cubicBezTo>
                  <a:pt x="199417" y="1022383"/>
                  <a:pt x="227488" y="1018684"/>
                  <a:pt x="247650" y="1022350"/>
                </a:cubicBezTo>
                <a:cubicBezTo>
                  <a:pt x="256236" y="1023911"/>
                  <a:pt x="264583" y="1026583"/>
                  <a:pt x="273050" y="1028700"/>
                </a:cubicBezTo>
                <a:lnTo>
                  <a:pt x="311150" y="1054100"/>
                </a:lnTo>
                <a:cubicBezTo>
                  <a:pt x="317500" y="1058333"/>
                  <a:pt x="322960" y="1064387"/>
                  <a:pt x="330200" y="1066800"/>
                </a:cubicBezTo>
                <a:cubicBezTo>
                  <a:pt x="382764" y="1084321"/>
                  <a:pt x="300648" y="1057825"/>
                  <a:pt x="412750" y="1085850"/>
                </a:cubicBezTo>
                <a:cubicBezTo>
                  <a:pt x="486231" y="1104220"/>
                  <a:pt x="446167" y="1096970"/>
                  <a:pt x="533400" y="1104900"/>
                </a:cubicBezTo>
                <a:cubicBezTo>
                  <a:pt x="645133" y="1101514"/>
                  <a:pt x="701660" y="1106368"/>
                  <a:pt x="793750" y="1092200"/>
                </a:cubicBezTo>
                <a:cubicBezTo>
                  <a:pt x="804417" y="1090559"/>
                  <a:pt x="814871" y="1087726"/>
                  <a:pt x="825500" y="1085850"/>
                </a:cubicBezTo>
                <a:lnTo>
                  <a:pt x="901700" y="1073150"/>
                </a:lnTo>
                <a:cubicBezTo>
                  <a:pt x="973667" y="1075267"/>
                  <a:pt x="1045804" y="1074115"/>
                  <a:pt x="1117600" y="1079500"/>
                </a:cubicBezTo>
                <a:cubicBezTo>
                  <a:pt x="1130949" y="1080501"/>
                  <a:pt x="1142656" y="1089190"/>
                  <a:pt x="1155700" y="1092200"/>
                </a:cubicBezTo>
                <a:cubicBezTo>
                  <a:pt x="1170284" y="1095565"/>
                  <a:pt x="1185333" y="1096433"/>
                  <a:pt x="1200150" y="1098550"/>
                </a:cubicBezTo>
                <a:lnTo>
                  <a:pt x="1257300" y="1117600"/>
                </a:lnTo>
                <a:cubicBezTo>
                  <a:pt x="1263650" y="1119717"/>
                  <a:pt x="1269748" y="1122850"/>
                  <a:pt x="1276350" y="1123950"/>
                </a:cubicBezTo>
                <a:lnTo>
                  <a:pt x="1314450" y="1130300"/>
                </a:lnTo>
                <a:cubicBezTo>
                  <a:pt x="1333500" y="1128183"/>
                  <a:pt x="1353653" y="1117220"/>
                  <a:pt x="1371600" y="1123950"/>
                </a:cubicBezTo>
                <a:cubicBezTo>
                  <a:pt x="1379772" y="1127014"/>
                  <a:pt x="1365250" y="1140623"/>
                  <a:pt x="1365250" y="1149350"/>
                </a:cubicBezTo>
                <a:cubicBezTo>
                  <a:pt x="1365250" y="1156043"/>
                  <a:pt x="1367887" y="1162831"/>
                  <a:pt x="1371600" y="1168400"/>
                </a:cubicBezTo>
                <a:cubicBezTo>
                  <a:pt x="1376581" y="1175872"/>
                  <a:pt x="1384901" y="1180551"/>
                  <a:pt x="1390650" y="1187450"/>
                </a:cubicBezTo>
                <a:cubicBezTo>
                  <a:pt x="1395536" y="1193313"/>
                  <a:pt x="1398464" y="1200637"/>
                  <a:pt x="1403350" y="1206500"/>
                </a:cubicBezTo>
                <a:cubicBezTo>
                  <a:pt x="1409099" y="1213399"/>
                  <a:pt x="1416556" y="1218732"/>
                  <a:pt x="1422400" y="1225550"/>
                </a:cubicBezTo>
                <a:cubicBezTo>
                  <a:pt x="1429288" y="1233585"/>
                  <a:pt x="1433966" y="1243466"/>
                  <a:pt x="1441450" y="1250950"/>
                </a:cubicBezTo>
                <a:cubicBezTo>
                  <a:pt x="1453760" y="1263260"/>
                  <a:pt x="1464056" y="1264835"/>
                  <a:pt x="1479550" y="1270000"/>
                </a:cubicBezTo>
                <a:cubicBezTo>
                  <a:pt x="1562561" y="1332258"/>
                  <a:pt x="1461938" y="1252388"/>
                  <a:pt x="1517650" y="1308100"/>
                </a:cubicBezTo>
                <a:cubicBezTo>
                  <a:pt x="1527629" y="1318079"/>
                  <a:pt x="1550894" y="1327274"/>
                  <a:pt x="1562100" y="1333500"/>
                </a:cubicBezTo>
                <a:cubicBezTo>
                  <a:pt x="1572889" y="1339494"/>
                  <a:pt x="1582330" y="1348119"/>
                  <a:pt x="1593850" y="1352550"/>
                </a:cubicBezTo>
                <a:cubicBezTo>
                  <a:pt x="1621844" y="1363317"/>
                  <a:pt x="1653470" y="1366110"/>
                  <a:pt x="1682750" y="1371600"/>
                </a:cubicBezTo>
                <a:cubicBezTo>
                  <a:pt x="1703966" y="1375578"/>
                  <a:pt x="1725034" y="1380322"/>
                  <a:pt x="1746250" y="1384300"/>
                </a:cubicBezTo>
                <a:cubicBezTo>
                  <a:pt x="1758905" y="1386673"/>
                  <a:pt x="1771725" y="1388125"/>
                  <a:pt x="1784350" y="1390650"/>
                </a:cubicBezTo>
                <a:cubicBezTo>
                  <a:pt x="1859200" y="1405620"/>
                  <a:pt x="1741206" y="1387208"/>
                  <a:pt x="1854200" y="1403350"/>
                </a:cubicBezTo>
                <a:cubicBezTo>
                  <a:pt x="1924050" y="1401233"/>
                  <a:pt x="1994074" y="1402360"/>
                  <a:pt x="2063750" y="1397000"/>
                </a:cubicBezTo>
                <a:cubicBezTo>
                  <a:pt x="2102472" y="1394021"/>
                  <a:pt x="2094484" y="1384808"/>
                  <a:pt x="2120900" y="1371600"/>
                </a:cubicBezTo>
                <a:cubicBezTo>
                  <a:pt x="2131095" y="1366502"/>
                  <a:pt x="2141977" y="1362902"/>
                  <a:pt x="2152650" y="1358900"/>
                </a:cubicBezTo>
                <a:cubicBezTo>
                  <a:pt x="2158917" y="1356550"/>
                  <a:pt x="2165548" y="1355187"/>
                  <a:pt x="2171700" y="1352550"/>
                </a:cubicBezTo>
                <a:cubicBezTo>
                  <a:pt x="2180401" y="1348821"/>
                  <a:pt x="2188120" y="1342843"/>
                  <a:pt x="2197100" y="1339850"/>
                </a:cubicBezTo>
                <a:cubicBezTo>
                  <a:pt x="2207339" y="1336437"/>
                  <a:pt x="2218314" y="1335841"/>
                  <a:pt x="2228850" y="1333500"/>
                </a:cubicBezTo>
                <a:cubicBezTo>
                  <a:pt x="2237369" y="1331607"/>
                  <a:pt x="2245891" y="1329658"/>
                  <a:pt x="2254250" y="1327150"/>
                </a:cubicBezTo>
                <a:cubicBezTo>
                  <a:pt x="2267072" y="1323303"/>
                  <a:pt x="2292350" y="1314450"/>
                  <a:pt x="2292350" y="1314450"/>
                </a:cubicBezTo>
                <a:cubicBezTo>
                  <a:pt x="2329766" y="1277034"/>
                  <a:pt x="2297681" y="1300988"/>
                  <a:pt x="2381250" y="1289050"/>
                </a:cubicBezTo>
                <a:cubicBezTo>
                  <a:pt x="2387876" y="1288103"/>
                  <a:pt x="2400300" y="1282700"/>
                  <a:pt x="2400300" y="1282700"/>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err="1" smtClean="0">
                <a:ea typeface="ＭＳ Ｐゴシック" charset="-128"/>
                <a:cs typeface="ＭＳ Ｐゴシック" pitchFamily="-109" charset="-128"/>
              </a:rPr>
              <a:t>Otzi</a:t>
            </a:r>
            <a:endParaRPr lang="en-US" dirty="0">
              <a:ea typeface="ＭＳ Ｐゴシック" charset="-128"/>
              <a:cs typeface="ＭＳ Ｐゴシック" pitchFamily="-109" charset="-128"/>
            </a:endParaRPr>
          </a:p>
        </p:txBody>
      </p:sp>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0287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4"/>
          <p:cNvSpPr txBox="1">
            <a:spLocks noChangeArrowheads="1"/>
          </p:cNvSpPr>
          <p:nvPr/>
        </p:nvSpPr>
        <p:spPr bwMode="auto">
          <a:xfrm>
            <a:off x="4838700" y="863600"/>
            <a:ext cx="3949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3300BC</a:t>
            </a:r>
          </a:p>
          <a:p>
            <a:pPr eaLnBrk="1" hangingPunct="1"/>
            <a:r>
              <a:rPr lang="en-US" altLang="en-US" sz="1800"/>
              <a:t>Oldest Chalcolithic Mummy</a:t>
            </a:r>
          </a:p>
          <a:p>
            <a:pPr eaLnBrk="1" hangingPunct="1"/>
            <a:r>
              <a:rPr lang="en-US" altLang="en-US" sz="1800"/>
              <a:t>Found in 1991 in the Alps northern Italy</a:t>
            </a:r>
          </a:p>
          <a:p>
            <a:pPr eaLnBrk="1" hangingPunct="1"/>
            <a:r>
              <a:rPr lang="en-US" altLang="en-US" sz="1800"/>
              <a:t>Under ice for 5000 years</a:t>
            </a:r>
          </a:p>
          <a:p>
            <a:pPr eaLnBrk="1" hangingPunct="1"/>
            <a:endParaRPr lang="en-US" altLang="en-US" sz="1800"/>
          </a:p>
          <a:p>
            <a:pPr eaLnBrk="1" hangingPunct="1"/>
            <a:r>
              <a:rPr lang="en-US" altLang="en-US" sz="1800"/>
              <a:t>High levels of both copper particles and </a:t>
            </a:r>
            <a:r>
              <a:rPr lang="en-US" altLang="en-US" sz="1800">
                <a:hlinkClick r:id="rId4" tooltip="Arsenic"/>
              </a:rPr>
              <a:t>arsenic</a:t>
            </a:r>
            <a:r>
              <a:rPr lang="en-US" altLang="en-US" sz="1800"/>
              <a:t> were found in Ötzi's hair. This, along with Ötzi's copper axe which is 99.7% pure copper, has led scientists to speculate that Ötzi was involved in copper </a:t>
            </a:r>
            <a:r>
              <a:rPr lang="en-US" altLang="en-US" sz="1800">
                <a:hlinkClick r:id="rId5" tooltip="Smelting"/>
              </a:rPr>
              <a:t>smelting</a:t>
            </a:r>
            <a:endParaRPr lang="en-US" altLang="en-US" sz="1800"/>
          </a:p>
        </p:txBody>
      </p:sp>
      <p:sp>
        <p:nvSpPr>
          <p:cNvPr id="37892" name="TextBox 5"/>
          <p:cNvSpPr txBox="1">
            <a:spLocks noChangeArrowheads="1"/>
          </p:cNvSpPr>
          <p:nvPr/>
        </p:nvSpPr>
        <p:spPr bwMode="auto">
          <a:xfrm>
            <a:off x="355600" y="6045200"/>
            <a:ext cx="114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wikipedia</a:t>
            </a:r>
          </a:p>
        </p:txBody>
      </p:sp>
      <p:pic>
        <p:nvPicPr>
          <p:cNvPr id="37893"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4279900"/>
            <a:ext cx="3302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7"/>
          <p:cNvSpPr txBox="1">
            <a:spLocks noChangeArrowheads="1"/>
          </p:cNvSpPr>
          <p:nvPr/>
        </p:nvSpPr>
        <p:spPr bwMode="auto">
          <a:xfrm>
            <a:off x="6610350" y="5353050"/>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Otzi’s Axe</a:t>
            </a:r>
          </a:p>
        </p:txBody>
      </p:sp>
      <p:sp>
        <p:nvSpPr>
          <p:cNvPr id="37895" name="Rectangle 2"/>
          <p:cNvSpPr>
            <a:spLocks noChangeArrowheads="1"/>
          </p:cNvSpPr>
          <p:nvPr/>
        </p:nvSpPr>
        <p:spPr bwMode="auto">
          <a:xfrm>
            <a:off x="254000" y="4000500"/>
            <a:ext cx="368935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7"/>
              </a:rPr>
              <a:t>http://a57.foxnews.com/img.foxnews.com/static/managed/img/Scitech/660/371/OetzitheIceman02.jpg</a:t>
            </a:r>
            <a:r>
              <a:rPr lang="en-US" altLang="en-US" sz="500"/>
              <a:t> </a:t>
            </a:r>
          </a:p>
        </p:txBody>
      </p:sp>
      <p:sp>
        <p:nvSpPr>
          <p:cNvPr id="37896" name="Rectangle 3"/>
          <p:cNvSpPr>
            <a:spLocks noChangeArrowheads="1"/>
          </p:cNvSpPr>
          <p:nvPr/>
        </p:nvSpPr>
        <p:spPr bwMode="auto">
          <a:xfrm>
            <a:off x="2286000" y="6373813"/>
            <a:ext cx="457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8"/>
              </a:rPr>
              <a:t>https://s-media-cache-ak0.pinimg.com/236x/c6/41/3a/c6413aaa207762a1bb5f546ebb2eb249.jpg</a:t>
            </a:r>
            <a:r>
              <a:rPr lang="en-US" altLang="en-US" sz="500"/>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t>Early Bronze</a:t>
            </a:r>
            <a:endParaRPr lang="en-US" dirty="0"/>
          </a:p>
        </p:txBody>
      </p:sp>
      <p:sp>
        <p:nvSpPr>
          <p:cNvPr id="49154" name="Content Placeholder 2"/>
          <p:cNvSpPr>
            <a:spLocks noGrp="1"/>
          </p:cNvSpPr>
          <p:nvPr>
            <p:ph idx="1"/>
          </p:nvPr>
        </p:nvSpPr>
        <p:spPr>
          <a:xfrm>
            <a:off x="2082800" y="4711700"/>
            <a:ext cx="4978400" cy="584200"/>
          </a:xfrm>
        </p:spPr>
        <p:txBody>
          <a:bodyPr/>
          <a:lstStyle/>
          <a:p>
            <a:r>
              <a:rPr lang="en-US" altLang="en-US" smtClean="0">
                <a:latin typeface="Optima" pitchFamily="1" charset="0"/>
              </a:rPr>
              <a:t>1000BC King Solomans Temple</a:t>
            </a:r>
          </a:p>
          <a:p>
            <a:r>
              <a:rPr lang="en-US" altLang="en-US" smtClean="0">
                <a:latin typeface="Optima" pitchFamily="1" charset="0"/>
              </a:rPr>
              <a:t>Built by Hyram of Tyree</a:t>
            </a:r>
          </a:p>
          <a:p>
            <a:r>
              <a:rPr lang="en-US" altLang="en-US" smtClean="0">
                <a:latin typeface="Optima" pitchFamily="1" charset="0"/>
              </a:rPr>
              <a:t>39 feet tall </a:t>
            </a:r>
          </a:p>
          <a:p>
            <a:r>
              <a:rPr lang="en-US" altLang="en-US" smtClean="0">
                <a:latin typeface="Optima" pitchFamily="1" charset="0"/>
              </a:rPr>
              <a:t>Pillaged</a:t>
            </a: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1022350"/>
            <a:ext cx="190976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ChangeArrowheads="1"/>
          </p:cNvSpPr>
          <p:nvPr/>
        </p:nvSpPr>
        <p:spPr bwMode="auto">
          <a:xfrm>
            <a:off x="457200" y="6688138"/>
            <a:ext cx="457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http://endtimelect.com/2013/02/02/the-two-pillars-boaz-and-jachin-the-entrance-to-the-temple-of-yhwh/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325" y="4992075"/>
            <a:ext cx="1457325" cy="13430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38913" name="Title 1"/>
          <p:cNvSpPr>
            <a:spLocks noGrp="1"/>
          </p:cNvSpPr>
          <p:nvPr>
            <p:ph type="title"/>
          </p:nvPr>
        </p:nvSpPr>
        <p:spPr bwMode="auto"/>
        <p:txBody>
          <a:bodyPr wrap="square" numCol="1" anchorCtr="0" compatLnSpc="1">
            <a:prstTxWarp prst="textNoShape">
              <a:avLst/>
            </a:prstTxWarp>
          </a:bodyPr>
          <a:lstStyle/>
          <a:p>
            <a:pPr eaLnBrk="1" hangingPunct="1"/>
            <a:r>
              <a:rPr lang="en-US" altLang="en-US" cap="none" smtClean="0">
                <a:latin typeface="Optima ExtraBlack" pitchFamily="1" charset="0"/>
              </a:rPr>
              <a:t>THE BRONZE AGE</a:t>
            </a:r>
          </a:p>
        </p:txBody>
      </p:sp>
      <p:pic>
        <p:nvPicPr>
          <p:cNvPr id="389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663" y="914400"/>
            <a:ext cx="222726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73100" y="3352800"/>
            <a:ext cx="4476750" cy="3352800"/>
          </a:xfrm>
          <a:noFill/>
        </p:spPr>
      </p:pic>
      <p:pic>
        <p:nvPicPr>
          <p:cNvPr id="389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9763" y="4386263"/>
            <a:ext cx="23955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Content Placeholder 2"/>
          <p:cNvSpPr txBox="1">
            <a:spLocks/>
          </p:cNvSpPr>
          <p:nvPr/>
        </p:nvSpPr>
        <p:spPr bwMode="auto">
          <a:xfrm>
            <a:off x="457200" y="1347788"/>
            <a:ext cx="5262563"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altLang="en-US" sz="2800">
                <a:latin typeface="Optima" pitchFamily="1" charset="0"/>
              </a:rPr>
              <a:t>The development of bronze enabled casting technologies for the production of vessels, art, tools, and weapons.</a:t>
            </a:r>
            <a:endParaRPr lang="en-US" altLang="en-US" sz="2800" b="1">
              <a:latin typeface="Optima" pitchFamily="1" charset="0"/>
            </a:endParaRPr>
          </a:p>
          <a:p>
            <a:pPr eaLnBrk="1" hangingPunct="1">
              <a:spcBef>
                <a:spcPct val="20000"/>
              </a:spcBef>
              <a:buFont typeface="Arial" pitchFamily="34" charset="0"/>
              <a:buChar char="•"/>
            </a:pPr>
            <a:endParaRPr lang="en-US" altLang="en-US" sz="2800">
              <a:latin typeface="Optima" pitchFamily="1" charset="0"/>
            </a:endParaRPr>
          </a:p>
          <a:p>
            <a:pPr eaLnBrk="1" hangingPunct="1">
              <a:spcBef>
                <a:spcPct val="20000"/>
              </a:spcBef>
              <a:buFont typeface="Arial" pitchFamily="34" charset="0"/>
              <a:buChar char="•"/>
            </a:pPr>
            <a:endParaRPr lang="en-US" altLang="en-US" sz="2800">
              <a:latin typeface="Optima" pitchFamily="1" charset="0"/>
            </a:endParaRPr>
          </a:p>
          <a:p>
            <a:pPr eaLnBrk="1" hangingPunct="1">
              <a:spcBef>
                <a:spcPct val="20000"/>
              </a:spcBef>
              <a:buFont typeface="Arial" pitchFamily="34" charset="0"/>
              <a:buChar char="•"/>
            </a:pPr>
            <a:endParaRPr lang="en-US" altLang="en-US" sz="2600">
              <a:latin typeface="Optima" pitchFamily="1" charset="0"/>
            </a:endParaRPr>
          </a:p>
          <a:p>
            <a:pPr eaLnBrk="1" hangingPunct="1">
              <a:spcBef>
                <a:spcPct val="20000"/>
              </a:spcBef>
              <a:buFont typeface="Arial" pitchFamily="34" charset="0"/>
              <a:buChar char="•"/>
            </a:pPr>
            <a:endParaRPr lang="en-US" altLang="en-US" sz="2600">
              <a:latin typeface="Optima" pitchFamily="1" charset="0"/>
            </a:endParaRPr>
          </a:p>
        </p:txBody>
      </p:sp>
      <p:sp>
        <p:nvSpPr>
          <p:cNvPr id="38918" name="Rectangle 1"/>
          <p:cNvSpPr>
            <a:spLocks noChangeArrowheads="1"/>
          </p:cNvSpPr>
          <p:nvPr/>
        </p:nvSpPr>
        <p:spPr bwMode="auto">
          <a:xfrm>
            <a:off x="6721475" y="0"/>
            <a:ext cx="2422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7"/>
              </a:rPr>
              <a:t>http://www.supplierlist.com/prod_img/qiguoying/21961_Elegant_Ancient_Bronze_Cooking_Vessel_From_China.jpg</a:t>
            </a:r>
            <a:r>
              <a:rPr lang="en-US" altLang="en-US" sz="500"/>
              <a:t> </a:t>
            </a:r>
          </a:p>
        </p:txBody>
      </p:sp>
      <p:sp>
        <p:nvSpPr>
          <p:cNvPr id="38919" name="Rectangle 2"/>
          <p:cNvSpPr>
            <a:spLocks noChangeArrowheads="1"/>
          </p:cNvSpPr>
          <p:nvPr/>
        </p:nvSpPr>
        <p:spPr bwMode="auto">
          <a:xfrm>
            <a:off x="596900" y="6335713"/>
            <a:ext cx="457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8"/>
              </a:rPr>
              <a:t>http://history.cultural-china.com/chinaWH/images/exbig_images/fa72017a6d174c8307fde4ea4f178dbd.jpg</a:t>
            </a:r>
            <a:r>
              <a:rPr lang="en-US" altLang="en-US" sz="500"/>
              <a:t> </a:t>
            </a:r>
          </a:p>
        </p:txBody>
      </p:sp>
      <p:sp>
        <p:nvSpPr>
          <p:cNvPr id="38920" name="Rectangle 3"/>
          <p:cNvSpPr>
            <a:spLocks noChangeArrowheads="1"/>
          </p:cNvSpPr>
          <p:nvPr/>
        </p:nvSpPr>
        <p:spPr bwMode="auto">
          <a:xfrm>
            <a:off x="5548313" y="5883275"/>
            <a:ext cx="28686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9"/>
              </a:rPr>
              <a:t>http://www.wushumuseum.com/upload_files/image/200906/200906090943577070.jpg</a:t>
            </a:r>
            <a:r>
              <a:rPr lang="en-US" altLang="en-US" sz="50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325" y="4992075"/>
            <a:ext cx="1457325" cy="1343025"/>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normAutofit fontScale="90000"/>
          </a:bodyPr>
          <a:lstStyle/>
          <a:p>
            <a:pPr>
              <a:defRPr/>
            </a:pPr>
            <a:r>
              <a:rPr lang="en-US" dirty="0" smtClean="0">
                <a:ea typeface="ＭＳ Ｐゴシック" charset="-128"/>
                <a:cs typeface="ＭＳ Ｐゴシック" pitchFamily="-109" charset="-128"/>
              </a:rPr>
              <a:t>Molds for making Bronze Swords</a:t>
            </a:r>
            <a:br>
              <a:rPr lang="en-US" dirty="0" smtClean="0">
                <a:ea typeface="ＭＳ Ｐゴシック" charset="-128"/>
                <a:cs typeface="ＭＳ Ｐゴシック" pitchFamily="-109" charset="-128"/>
              </a:rPr>
            </a:br>
            <a:r>
              <a:rPr lang="en-US" dirty="0" smtClean="0">
                <a:ea typeface="ＭＳ Ｐゴシック" charset="-128"/>
                <a:cs typeface="ＭＳ Ｐゴシック" pitchFamily="-109" charset="-128"/>
              </a:rPr>
              <a:t>900BC in Ireland</a:t>
            </a:r>
            <a:endParaRPr lang="en-US" dirty="0">
              <a:ea typeface="ＭＳ Ｐゴシック" charset="-128"/>
              <a:cs typeface="ＭＳ Ｐゴシック" pitchFamily="-109" charset="-128"/>
            </a:endParaRPr>
          </a:p>
        </p:txBody>
      </p:sp>
      <p:pic>
        <p:nvPicPr>
          <p:cNvPr id="40962" name="Picture 5" descr="IMG_12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81188"/>
            <a:ext cx="35687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IMG_1251.jpg"/>
          <p:cNvPicPr>
            <a:picLocks noChangeAspect="1"/>
          </p:cNvPicPr>
          <p:nvPr/>
        </p:nvPicPr>
        <p:blipFill>
          <a:blip r:embed="rId4">
            <a:extLst>
              <a:ext uri="{28A0092B-C50C-407E-A947-70E740481C1C}">
                <a14:useLocalDpi xmlns:a14="http://schemas.microsoft.com/office/drawing/2010/main" val="0"/>
              </a:ext>
            </a:extLst>
          </a:blip>
          <a:srcRect l="19345" r="29636" b="8360"/>
          <a:stretch>
            <a:fillRect/>
          </a:stretch>
        </p:blipFill>
        <p:spPr bwMode="auto">
          <a:xfrm>
            <a:off x="5327650" y="1641475"/>
            <a:ext cx="20701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ea typeface="ＭＳ Ｐゴシック" charset="-128"/>
                <a:cs typeface="ＭＳ Ｐゴシック" pitchFamily="-109" charset="-128"/>
              </a:rPr>
              <a:t>Mold for making Bronze Axe</a:t>
            </a:r>
            <a:br>
              <a:rPr lang="en-US" dirty="0" smtClean="0">
                <a:ea typeface="ＭＳ Ｐゴシック" charset="-128"/>
                <a:cs typeface="ＭＳ Ｐゴシック" pitchFamily="-109" charset="-128"/>
              </a:rPr>
            </a:br>
            <a:r>
              <a:rPr lang="en-US" dirty="0" smtClean="0">
                <a:ea typeface="ＭＳ Ｐゴシック" charset="-128"/>
                <a:cs typeface="ＭＳ Ｐゴシック" pitchFamily="-109" charset="-128"/>
              </a:rPr>
              <a:t>900-500BC Ireland</a:t>
            </a:r>
            <a:endParaRPr lang="en-US" dirty="0">
              <a:ea typeface="ＭＳ Ｐゴシック" charset="-128"/>
              <a:cs typeface="ＭＳ Ｐゴシック" pitchFamily="-109" charset="-128"/>
            </a:endParaRPr>
          </a:p>
        </p:txBody>
      </p:sp>
      <p:pic>
        <p:nvPicPr>
          <p:cNvPr id="41986" name="Picture 3" descr="IMG_12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836738"/>
            <a:ext cx="5651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364" y="4839676"/>
            <a:ext cx="1457325" cy="13430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normAutofit fontScale="90000"/>
          </a:bodyPr>
          <a:lstStyle/>
          <a:p>
            <a:pPr>
              <a:defRPr/>
            </a:pPr>
            <a:r>
              <a:rPr lang="en-US" dirty="0" smtClean="0">
                <a:ea typeface="ＭＳ Ｐゴシック" charset="-128"/>
                <a:cs typeface="ＭＳ Ｐゴシック" pitchFamily="-109" charset="-128"/>
              </a:rPr>
              <a:t>Bronze Crocodile</a:t>
            </a:r>
            <a:br>
              <a:rPr lang="en-US" dirty="0" smtClean="0">
                <a:ea typeface="ＭＳ Ｐゴシック" charset="-128"/>
                <a:cs typeface="ＭＳ Ｐゴシック" pitchFamily="-109" charset="-128"/>
              </a:rPr>
            </a:br>
            <a:r>
              <a:rPr lang="en-US" dirty="0" smtClean="0">
                <a:ea typeface="ＭＳ Ｐゴシック" charset="-128"/>
                <a:cs typeface="ＭＳ Ｐゴシック" pitchFamily="-109" charset="-128"/>
              </a:rPr>
              <a:t>Go Gators</a:t>
            </a:r>
            <a:endParaRPr lang="en-US" dirty="0">
              <a:ea typeface="ＭＳ Ｐゴシック" charset="-128"/>
              <a:cs typeface="ＭＳ Ｐゴシック" pitchFamily="-109" charset="-128"/>
            </a:endParaRPr>
          </a:p>
        </p:txBody>
      </p:sp>
      <p:pic>
        <p:nvPicPr>
          <p:cNvPr id="43010" name="Picture 4" descr="IMG_109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4089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IMG_109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5650" y="1268413"/>
            <a:ext cx="48641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6"/>
          <p:cNvSpPr txBox="1">
            <a:spLocks noChangeArrowheads="1"/>
          </p:cNvSpPr>
          <p:nvPr/>
        </p:nvSpPr>
        <p:spPr bwMode="auto">
          <a:xfrm>
            <a:off x="6597650" y="5435600"/>
            <a:ext cx="1622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800"/>
              <a:t>Ancient Egypt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t>Copper </a:t>
            </a:r>
            <a:r>
              <a:rPr lang="en-US" dirty="0" err="1" smtClean="0"/>
              <a:t>vs</a:t>
            </a:r>
            <a:r>
              <a:rPr lang="en-US" dirty="0" smtClean="0"/>
              <a:t> Bronze</a:t>
            </a:r>
            <a:endParaRPr lang="en-US" dirty="0"/>
          </a:p>
        </p:txBody>
      </p:sp>
      <p:sp>
        <p:nvSpPr>
          <p:cNvPr id="45058" name="Content Placeholder 2"/>
          <p:cNvSpPr>
            <a:spLocks noGrp="1"/>
          </p:cNvSpPr>
          <p:nvPr>
            <p:ph idx="1"/>
          </p:nvPr>
        </p:nvSpPr>
        <p:spPr>
          <a:xfrm>
            <a:off x="457200" y="1347788"/>
            <a:ext cx="8686800" cy="4525962"/>
          </a:xfrm>
        </p:spPr>
        <p:txBody>
          <a:bodyPr/>
          <a:lstStyle/>
          <a:p>
            <a:r>
              <a:rPr lang="en-US" altLang="en-US" dirty="0" smtClean="0">
                <a:latin typeface="Optima" pitchFamily="1" charset="0"/>
              </a:rPr>
              <a:t>Copper</a:t>
            </a:r>
          </a:p>
          <a:p>
            <a:pPr lvl="1"/>
            <a:r>
              <a:rPr lang="en-US" altLang="en-US" dirty="0" smtClean="0">
                <a:latin typeface="Optima" pitchFamily="1" charset="0"/>
              </a:rPr>
              <a:t>Is a pure element</a:t>
            </a:r>
          </a:p>
          <a:p>
            <a:pPr lvl="1"/>
            <a:r>
              <a:rPr lang="en-US" altLang="en-US" dirty="0" smtClean="0">
                <a:latin typeface="Optima" pitchFamily="1" charset="0"/>
              </a:rPr>
              <a:t>Named after where it came from Cyprus (Cu)</a:t>
            </a:r>
          </a:p>
          <a:p>
            <a:pPr lvl="1"/>
            <a:r>
              <a:rPr lang="en-US" altLang="en-US" dirty="0" smtClean="0">
                <a:latin typeface="Optima" pitchFamily="1" charset="0"/>
              </a:rPr>
              <a:t>Melting point around 1084*C</a:t>
            </a:r>
          </a:p>
          <a:p>
            <a:r>
              <a:rPr lang="en-US" altLang="en-US" dirty="0" smtClean="0">
                <a:latin typeface="Optima" pitchFamily="1" charset="0"/>
              </a:rPr>
              <a:t>Bronze</a:t>
            </a:r>
          </a:p>
          <a:p>
            <a:pPr lvl="1"/>
            <a:r>
              <a:rPr lang="en-US" altLang="en-US" dirty="0" smtClean="0">
                <a:latin typeface="Optima" pitchFamily="1" charset="0"/>
              </a:rPr>
              <a:t>Is an alloy of copper and an impurity (Arsenic or Tin)</a:t>
            </a:r>
          </a:p>
          <a:p>
            <a:pPr lvl="1"/>
            <a:r>
              <a:rPr lang="en-US" altLang="en-US" dirty="0" smtClean="0">
                <a:latin typeface="Optima" pitchFamily="1" charset="0"/>
              </a:rPr>
              <a:t>Named after the Italian word </a:t>
            </a:r>
            <a:r>
              <a:rPr lang="en-US" altLang="en-US" dirty="0" err="1" smtClean="0">
                <a:latin typeface="Optima" pitchFamily="1" charset="0"/>
              </a:rPr>
              <a:t>Bronzo</a:t>
            </a:r>
            <a:r>
              <a:rPr lang="en-US" altLang="en-US" dirty="0" smtClean="0">
                <a:latin typeface="Optima" pitchFamily="1" charset="0"/>
              </a:rPr>
              <a:t> for bell Metal</a:t>
            </a:r>
          </a:p>
          <a:p>
            <a:pPr lvl="1"/>
            <a:r>
              <a:rPr lang="en-US" altLang="en-US" dirty="0" smtClean="0">
                <a:latin typeface="Optima" pitchFamily="1" charset="0"/>
              </a:rPr>
              <a:t>Melting point varies but around 950°C</a:t>
            </a:r>
          </a:p>
          <a:p>
            <a:pPr lvl="1">
              <a:buFont typeface="Arial" pitchFamily="34" charset="0"/>
              <a:buNone/>
            </a:pPr>
            <a:endParaRPr lang="en-US" altLang="en-US" dirty="0" smtClean="0">
              <a:latin typeface="Optima" pitchFamily="1" charset="0"/>
            </a:endParaRPr>
          </a:p>
          <a:p>
            <a:pPr lvl="1"/>
            <a:endParaRPr lang="en-US" altLang="en-US" dirty="0" smtClean="0">
              <a:latin typeface="Optima" pitchFamily="1"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smtClean="0">
                <a:ea typeface="ＭＳ Ｐゴシック" charset="-128"/>
                <a:cs typeface="+mj-cs"/>
              </a:rPr>
              <a:t>The Bronze Age</a:t>
            </a:r>
          </a:p>
        </p:txBody>
      </p:sp>
      <p:sp>
        <p:nvSpPr>
          <p:cNvPr id="17410" name="Content Placeholder 2"/>
          <p:cNvSpPr>
            <a:spLocks noGrp="1"/>
          </p:cNvSpPr>
          <p:nvPr>
            <p:ph idx="1"/>
          </p:nvPr>
        </p:nvSpPr>
        <p:spPr>
          <a:xfrm>
            <a:off x="0" y="1308100"/>
            <a:ext cx="6916738" cy="4525963"/>
          </a:xfrm>
        </p:spPr>
        <p:txBody>
          <a:bodyPr/>
          <a:lstStyle/>
          <a:p>
            <a:pPr eaLnBrk="1" hangingPunct="1"/>
            <a:r>
              <a:rPr lang="en-US" altLang="en-US" smtClean="0">
                <a:latin typeface="Optima" pitchFamily="1" charset="0"/>
              </a:rPr>
              <a:t>The early story of copper likely involved the role of serendipity—finding raw copper samples or inadvertently placing copper containing ores near or in a fire.    </a:t>
            </a:r>
          </a:p>
          <a:p>
            <a:pPr eaLnBrk="1" hangingPunct="1"/>
            <a:endParaRPr lang="en-US" altLang="en-US" sz="2800" smtClean="0">
              <a:latin typeface="Optima" pitchFamily="1" charset="0"/>
            </a:endParaRPr>
          </a:p>
          <a:p>
            <a:pPr eaLnBrk="1" hangingPunct="1"/>
            <a:endParaRPr lang="en-US" altLang="en-US" smtClean="0">
              <a:latin typeface="Optima" pitchFamily="1" charset="0"/>
            </a:endParaRPr>
          </a:p>
          <a:p>
            <a:pPr eaLnBrk="1" hangingPunct="1"/>
            <a:endParaRPr lang="en-US" altLang="en-US" smtClean="0">
              <a:latin typeface="Optima" pitchFamily="1" charset="0"/>
            </a:endParaRPr>
          </a:p>
        </p:txBody>
      </p:sp>
      <p:pic>
        <p:nvPicPr>
          <p:cNvPr id="174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738" y="215900"/>
            <a:ext cx="222726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ontent Placeholder 2"/>
          <p:cNvSpPr txBox="1">
            <a:spLocks/>
          </p:cNvSpPr>
          <p:nvPr/>
        </p:nvSpPr>
        <p:spPr bwMode="auto">
          <a:xfrm>
            <a:off x="0" y="31908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altLang="en-US" sz="2600" dirty="0">
                <a:latin typeface="Optima" pitchFamily="1" charset="0"/>
              </a:rPr>
              <a:t>In the course of generating higher temperatures, early metal workers empirically developed the process of </a:t>
            </a:r>
            <a:r>
              <a:rPr lang="en-US" altLang="en-US" sz="2600" b="1" dirty="0">
                <a:latin typeface="Optima" pitchFamily="1" charset="0"/>
              </a:rPr>
              <a:t>smelting</a:t>
            </a:r>
            <a:r>
              <a:rPr lang="en-US" altLang="en-US" sz="2600" dirty="0">
                <a:latin typeface="Optima" pitchFamily="1" charset="0"/>
              </a:rPr>
              <a:t>.</a:t>
            </a:r>
          </a:p>
          <a:p>
            <a:pPr eaLnBrk="1" hangingPunct="1">
              <a:spcBef>
                <a:spcPct val="20000"/>
              </a:spcBef>
              <a:buFont typeface="Arial" pitchFamily="34" charset="0"/>
              <a:buChar char="•"/>
            </a:pPr>
            <a:r>
              <a:rPr lang="en-US" altLang="en-US" sz="2600" dirty="0">
                <a:latin typeface="Optima" pitchFamily="1" charset="0"/>
              </a:rPr>
              <a:t>Smelting provides increased temperatures as well as the pathway to a specific chemical reaction instrumental in removing (reducing) metals from their ores.</a:t>
            </a:r>
          </a:p>
          <a:p>
            <a:pPr eaLnBrk="1" hangingPunct="1">
              <a:spcBef>
                <a:spcPct val="20000"/>
              </a:spcBef>
              <a:buFont typeface="Arial" pitchFamily="34" charset="0"/>
              <a:buChar char="•"/>
            </a:pPr>
            <a:endParaRPr lang="en-US" altLang="en-US" sz="2800" dirty="0">
              <a:latin typeface="Optima" pitchFamily="1" charset="0"/>
            </a:endParaRPr>
          </a:p>
          <a:p>
            <a:pPr eaLnBrk="1" hangingPunct="1">
              <a:spcBef>
                <a:spcPct val="20000"/>
              </a:spcBef>
              <a:buFont typeface="Arial" pitchFamily="34" charset="0"/>
              <a:buChar char="•"/>
            </a:pPr>
            <a:endParaRPr lang="en-US" altLang="en-US" sz="2600" dirty="0">
              <a:latin typeface="Optima" pitchFamily="1" charset="0"/>
            </a:endParaRPr>
          </a:p>
          <a:p>
            <a:pPr eaLnBrk="1" hangingPunct="1">
              <a:spcBef>
                <a:spcPct val="20000"/>
              </a:spcBef>
              <a:buFont typeface="Arial" pitchFamily="34" charset="0"/>
              <a:buChar char="•"/>
            </a:pPr>
            <a:endParaRPr lang="en-US" altLang="en-US" sz="2600" dirty="0">
              <a:latin typeface="Optima" pitchFamily="1" charset="0"/>
            </a:endParaRPr>
          </a:p>
        </p:txBody>
      </p:sp>
      <p:sp>
        <p:nvSpPr>
          <p:cNvPr id="17413" name="Rectangle 2"/>
          <p:cNvSpPr>
            <a:spLocks noChangeArrowheads="1"/>
          </p:cNvSpPr>
          <p:nvPr/>
        </p:nvSpPr>
        <p:spPr bwMode="auto">
          <a:xfrm>
            <a:off x="4572000" y="6405563"/>
            <a:ext cx="45720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500">
                <a:hlinkClick r:id="rId5"/>
              </a:rPr>
              <a:t>http://www.supplierlist.com/prod_img/qiguoying/21961_Elegant_Ancient_Bronze_Cooking_Vessel_From_China.jpg</a:t>
            </a:r>
            <a:r>
              <a:rPr lang="en-US" altLang="en-US" sz="500"/>
              <a:t> </a:t>
            </a:r>
          </a:p>
        </p:txBody>
      </p:sp>
      <p:sp>
        <p:nvSpPr>
          <p:cNvPr id="17414" name="Rectangle 2"/>
          <p:cNvSpPr>
            <a:spLocks noChangeArrowheads="1"/>
          </p:cNvSpPr>
          <p:nvPr/>
        </p:nvSpPr>
        <p:spPr bwMode="auto">
          <a:xfrm>
            <a:off x="0" y="6405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900"/>
              <a:t>This course contains copyright materials that are used solely for instructional purposes within this course. Copying, printing or distribution for other purposes is prohibited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t>Smelting</a:t>
            </a:r>
            <a:endParaRPr lang="en-US" dirty="0"/>
          </a:p>
        </p:txBody>
      </p:sp>
      <p:sp>
        <p:nvSpPr>
          <p:cNvPr id="44034" name="Content Placeholder 2"/>
          <p:cNvSpPr>
            <a:spLocks noGrp="1"/>
          </p:cNvSpPr>
          <p:nvPr>
            <p:ph idx="1"/>
          </p:nvPr>
        </p:nvSpPr>
        <p:spPr/>
        <p:txBody>
          <a:bodyPr/>
          <a:lstStyle/>
          <a:p>
            <a:r>
              <a:rPr lang="en-US" altLang="en-US" dirty="0" smtClean="0">
                <a:latin typeface="Optima" pitchFamily="1" charset="0"/>
              </a:rPr>
              <a:t>Until now the ancient materials we have discussed did not change oxidation state</a:t>
            </a:r>
          </a:p>
          <a:p>
            <a:r>
              <a:rPr lang="en-US" altLang="en-US" dirty="0" smtClean="0">
                <a:latin typeface="Optima" pitchFamily="1" charset="0"/>
              </a:rPr>
              <a:t>To make a metal other than Gold typically requires reducing it chemically</a:t>
            </a:r>
          </a:p>
          <a:p>
            <a:r>
              <a:rPr lang="en-US" altLang="en-US" dirty="0" smtClean="0">
                <a:latin typeface="Optima" pitchFamily="1" charset="0"/>
              </a:rPr>
              <a:t>For copper the reaction is simple</a:t>
            </a:r>
          </a:p>
          <a:p>
            <a:r>
              <a:rPr lang="en-US" altLang="en-US" dirty="0" smtClean="0">
                <a:latin typeface="Optima" pitchFamily="1" charset="0"/>
              </a:rPr>
              <a:t>Take malachite (CuCO</a:t>
            </a:r>
            <a:r>
              <a:rPr lang="en-US" altLang="en-US" baseline="-25000" dirty="0" smtClean="0">
                <a:latin typeface="Optima" pitchFamily="1" charset="0"/>
              </a:rPr>
              <a:t>3</a:t>
            </a:r>
            <a:r>
              <a:rPr lang="en-US" altLang="en-US" dirty="0" smtClean="0">
                <a:latin typeface="Optima" pitchFamily="1" charset="0"/>
              </a:rPr>
              <a:t>) and carbon (charcoal) heat and copper will form</a:t>
            </a:r>
          </a:p>
          <a:p>
            <a:r>
              <a:rPr lang="en-US" altLang="en-US" dirty="0" smtClean="0">
                <a:latin typeface="Optima" pitchFamily="1" charset="0"/>
              </a:rPr>
              <a:t>140 pounds of wood makes 20 pounds of charcoal along with which in turn makes 1 pound of Copper </a:t>
            </a:r>
          </a:p>
          <a:p>
            <a:pPr lvl="1"/>
            <a:r>
              <a:rPr lang="en-US" altLang="en-US" dirty="0" smtClean="0">
                <a:latin typeface="Optima" pitchFamily="1" charset="0"/>
              </a:rPr>
              <a:t>Resource intensive</a:t>
            </a:r>
          </a:p>
          <a:p>
            <a:pPr lvl="1"/>
            <a:r>
              <a:rPr lang="en-US" altLang="en-US" dirty="0" smtClean="0">
                <a:latin typeface="Optima" pitchFamily="1" charset="0"/>
              </a:rPr>
              <a:t>Must find lots of copper 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dirty="0" smtClean="0">
                <a:ea typeface="ＭＳ Ｐゴシック" charset="-128"/>
                <a:cs typeface="+mj-cs"/>
              </a:rPr>
              <a:t>Smelting</a:t>
            </a:r>
          </a:p>
        </p:txBody>
      </p:sp>
      <p:sp>
        <p:nvSpPr>
          <p:cNvPr id="19458" name="Content Placeholder 2"/>
          <p:cNvSpPr>
            <a:spLocks noGrp="1"/>
          </p:cNvSpPr>
          <p:nvPr>
            <p:ph idx="1"/>
          </p:nvPr>
        </p:nvSpPr>
        <p:spPr>
          <a:xfrm>
            <a:off x="0" y="1246188"/>
            <a:ext cx="5072063" cy="4525962"/>
          </a:xfrm>
        </p:spPr>
        <p:txBody>
          <a:bodyPr/>
          <a:lstStyle/>
          <a:p>
            <a:pPr eaLnBrk="1" hangingPunct="1"/>
            <a:r>
              <a:rPr lang="en-US" altLang="en-US" dirty="0" smtClean="0">
                <a:latin typeface="Optima" pitchFamily="1" charset="0"/>
              </a:rPr>
              <a:t>Common smelting practices call for the mixing of ore with charcoal.</a:t>
            </a:r>
          </a:p>
          <a:p>
            <a:pPr eaLnBrk="1" hangingPunct="1"/>
            <a:r>
              <a:rPr lang="en-US" altLang="en-US" dirty="0" smtClean="0">
                <a:latin typeface="Optima" pitchFamily="1" charset="0"/>
              </a:rPr>
              <a:t>The incomplete combustion of the charcoal produces carbon monoxide.</a:t>
            </a:r>
          </a:p>
          <a:p>
            <a:pPr eaLnBrk="1" hangingPunct="1"/>
            <a:r>
              <a:rPr lang="en-US" altLang="en-US" dirty="0" smtClean="0">
                <a:latin typeface="Optima" pitchFamily="1" charset="0"/>
              </a:rPr>
              <a:t>Carbon monoxide reacts with the ore to produce carbon dioxide and elemental metal.</a:t>
            </a:r>
          </a:p>
          <a:p>
            <a:pPr eaLnBrk="1" hangingPunct="1"/>
            <a:r>
              <a:rPr lang="en-US" altLang="en-US" dirty="0" smtClean="0">
                <a:latin typeface="Optima" pitchFamily="1" charset="0"/>
              </a:rPr>
              <a:t>Be prepared to write the chemical equations describing the smelting of a copper oxide ore.</a:t>
            </a:r>
          </a:p>
          <a:p>
            <a:pPr eaLnBrk="1" hangingPunct="1"/>
            <a:endParaRPr lang="en-US" altLang="en-US" sz="2800" dirty="0" smtClean="0">
              <a:latin typeface="Optima" pitchFamily="1" charset="0"/>
            </a:endParaRPr>
          </a:p>
          <a:p>
            <a:pPr eaLnBrk="1" hangingPunct="1"/>
            <a:endParaRPr lang="en-US" altLang="en-US" dirty="0" smtClean="0">
              <a:latin typeface="Optima" pitchFamily="1" charset="0"/>
            </a:endParaRPr>
          </a:p>
          <a:p>
            <a:pPr eaLnBrk="1" hangingPunct="1"/>
            <a:endParaRPr lang="en-US" altLang="en-US" dirty="0" smtClean="0">
              <a:latin typeface="Optima" pitchFamily="1" charset="0"/>
            </a:endParaRPr>
          </a:p>
        </p:txBody>
      </p:sp>
      <p:pic>
        <p:nvPicPr>
          <p:cNvPr id="1945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1246188"/>
            <a:ext cx="4062412"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a:xfrm>
            <a:off x="395288" y="1041400"/>
            <a:ext cx="8229600" cy="1143000"/>
          </a:xfrm>
        </p:spPr>
        <p:txBody>
          <a:bodyPr/>
          <a:lstStyle/>
          <a:p>
            <a:pPr>
              <a:defRPr/>
            </a:pPr>
            <a:r>
              <a:rPr lang="en-US" dirty="0"/>
              <a:t>Why call it the Bronze age?</a:t>
            </a:r>
          </a:p>
        </p:txBody>
      </p:sp>
      <p:sp>
        <p:nvSpPr>
          <p:cNvPr id="45058" name="Content Placeholder 2"/>
          <p:cNvSpPr>
            <a:spLocks noGrp="1"/>
          </p:cNvSpPr>
          <p:nvPr>
            <p:ph idx="1"/>
          </p:nvPr>
        </p:nvSpPr>
        <p:spPr>
          <a:xfrm>
            <a:off x="457200" y="2759075"/>
            <a:ext cx="8229600" cy="2232025"/>
          </a:xfrm>
        </p:spPr>
        <p:txBody>
          <a:bodyPr/>
          <a:lstStyle/>
          <a:p>
            <a:r>
              <a:rPr lang="en-US" altLang="en-US" smtClean="0">
                <a:latin typeface="Optima" pitchFamily="1" charset="0"/>
              </a:rPr>
              <a:t>Copper</a:t>
            </a:r>
          </a:p>
          <a:p>
            <a:pPr lvl="1"/>
            <a:r>
              <a:rPr lang="en-US" altLang="en-US" smtClean="0">
                <a:latin typeface="Optima" pitchFamily="1" charset="0"/>
              </a:rPr>
              <a:t>Hardness of ~80 Mpa</a:t>
            </a:r>
          </a:p>
          <a:p>
            <a:pPr lvl="1"/>
            <a:r>
              <a:rPr lang="en-US" altLang="en-US" smtClean="0">
                <a:latin typeface="Optima" pitchFamily="1" charset="0"/>
              </a:rPr>
              <a:t>Yield Strength 70MPa</a:t>
            </a:r>
          </a:p>
          <a:p>
            <a:r>
              <a:rPr lang="en-US" altLang="en-US" smtClean="0">
                <a:latin typeface="Optima" pitchFamily="1" charset="0"/>
              </a:rPr>
              <a:t>Bronze</a:t>
            </a:r>
          </a:p>
          <a:p>
            <a:pPr lvl="1"/>
            <a:r>
              <a:rPr lang="en-US" altLang="en-US" smtClean="0">
                <a:latin typeface="Optima" pitchFamily="1" charset="0"/>
              </a:rPr>
              <a:t>Hardness of 170MPa</a:t>
            </a:r>
          </a:p>
          <a:p>
            <a:pPr lvl="1"/>
            <a:r>
              <a:rPr lang="en-US" altLang="en-US" smtClean="0">
                <a:latin typeface="Optima" pitchFamily="1" charset="0"/>
              </a:rPr>
              <a:t>Yield Strength ~220MPa</a:t>
            </a:r>
          </a:p>
          <a:p>
            <a:pPr lvl="1"/>
            <a:endParaRPr lang="en-US" altLang="en-US" smtClean="0">
              <a:latin typeface="Optima" pitchFamily="1" charset="0"/>
            </a:endParaRPr>
          </a:p>
          <a:p>
            <a:pPr lvl="1"/>
            <a:r>
              <a:rPr lang="en-US" altLang="en-US" smtClean="0">
                <a:latin typeface="Optima" pitchFamily="1" charset="0"/>
              </a:rPr>
              <a:t>Why is Bronze harder and stronger?</a:t>
            </a:r>
          </a:p>
          <a:p>
            <a:endParaRPr lang="en-US" altLang="en-US" smtClean="0">
              <a:latin typeface="Optima" pitchFamily="1"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lstStyle/>
          <a:p>
            <a:pPr>
              <a:defRPr/>
            </a:pPr>
            <a:r>
              <a:rPr lang="en-US" dirty="0" smtClean="0"/>
              <a:t>Strengthening Mechanisms</a:t>
            </a:r>
            <a:endParaRPr lang="en-US" dirty="0"/>
          </a:p>
        </p:txBody>
      </p:sp>
      <p:sp>
        <p:nvSpPr>
          <p:cNvPr id="46082" name="Content Placeholder 2"/>
          <p:cNvSpPr>
            <a:spLocks noGrp="1"/>
          </p:cNvSpPr>
          <p:nvPr>
            <p:ph idx="1"/>
          </p:nvPr>
        </p:nvSpPr>
        <p:spPr>
          <a:xfrm>
            <a:off x="457200" y="1347788"/>
            <a:ext cx="8229600" cy="2347912"/>
          </a:xfrm>
        </p:spPr>
        <p:txBody>
          <a:bodyPr/>
          <a:lstStyle/>
          <a:p>
            <a:r>
              <a:rPr lang="en-US" altLang="en-US" smtClean="0">
                <a:latin typeface="Optima" pitchFamily="1" charset="0"/>
              </a:rPr>
              <a:t>Copper was relatively easy to refine</a:t>
            </a:r>
          </a:p>
          <a:p>
            <a:r>
              <a:rPr lang="en-US" altLang="en-US" smtClean="0">
                <a:latin typeface="Optima" pitchFamily="1" charset="0"/>
              </a:rPr>
              <a:t>However it is also very soft</a:t>
            </a:r>
          </a:p>
          <a:p>
            <a:r>
              <a:rPr lang="en-US" altLang="en-US" smtClean="0">
                <a:latin typeface="Optima" pitchFamily="1" charset="0"/>
              </a:rPr>
              <a:t>There are multiple methods of strengthening</a:t>
            </a:r>
          </a:p>
          <a:p>
            <a:r>
              <a:rPr lang="en-US" altLang="en-US" smtClean="0">
                <a:latin typeface="Optima" pitchFamily="1" charset="0"/>
              </a:rPr>
              <a:t>The key is slowing down dislocation motion</a:t>
            </a:r>
          </a:p>
          <a:p>
            <a:r>
              <a:rPr lang="en-US" altLang="en-US" smtClean="0">
                <a:latin typeface="Optima" pitchFamily="1" charset="0"/>
              </a:rPr>
              <a:t>What’s a dislocation? </a:t>
            </a:r>
          </a:p>
        </p:txBody>
      </p:sp>
      <p:sp>
        <p:nvSpPr>
          <p:cNvPr id="46083" name="Rectangle 3"/>
          <p:cNvSpPr>
            <a:spLocks noChangeArrowheads="1"/>
          </p:cNvSpPr>
          <p:nvPr/>
        </p:nvSpPr>
        <p:spPr bwMode="auto">
          <a:xfrm>
            <a:off x="2065338" y="6548438"/>
            <a:ext cx="4572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http://depts.washington.edu/matseed/mse_resources/Webpage/Metals/metalproperty.htm</a:t>
            </a:r>
          </a:p>
        </p:txBody>
      </p:sp>
      <p:pic>
        <p:nvPicPr>
          <p:cNvPr id="460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1425" y="4078288"/>
            <a:ext cx="56261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flipH="1">
            <a:off x="4841875" y="3775075"/>
            <a:ext cx="917575" cy="1233488"/>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6" name="TextBox 7"/>
          <p:cNvSpPr txBox="1">
            <a:spLocks noChangeArrowheads="1"/>
          </p:cNvSpPr>
          <p:nvPr/>
        </p:nvSpPr>
        <p:spPr bwMode="auto">
          <a:xfrm>
            <a:off x="5645150" y="3405188"/>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800"/>
              <a:t>Dislocation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7" y="4839676"/>
            <a:ext cx="1457325" cy="1343025"/>
          </a:xfrm>
          <a:prstGeom prst="rect">
            <a:avLst/>
          </a:prstGeom>
        </p:spPr>
      </p:pic>
      <p:sp>
        <p:nvSpPr>
          <p:cNvPr id="2" name="Title 1"/>
          <p:cNvSpPr>
            <a:spLocks noGrp="1"/>
          </p:cNvSpPr>
          <p:nvPr>
            <p:ph type="title"/>
          </p:nvPr>
        </p:nvSpPr>
        <p:spPr/>
        <p:txBody>
          <a:bodyPr>
            <a:normAutofit fontScale="90000"/>
          </a:bodyPr>
          <a:lstStyle/>
          <a:p>
            <a:pPr>
              <a:defRPr/>
            </a:pPr>
            <a:r>
              <a:rPr lang="en-US" dirty="0" smtClean="0"/>
              <a:t>How do you slow down a  dislocation?</a:t>
            </a:r>
            <a:endParaRPr lang="en-US" dirty="0"/>
          </a:p>
        </p:txBody>
      </p:sp>
      <p:sp>
        <p:nvSpPr>
          <p:cNvPr id="47106" name="Content Placeholder 2"/>
          <p:cNvSpPr>
            <a:spLocks noGrp="1"/>
          </p:cNvSpPr>
          <p:nvPr>
            <p:ph idx="1"/>
          </p:nvPr>
        </p:nvSpPr>
        <p:spPr>
          <a:xfrm>
            <a:off x="457200" y="1039813"/>
            <a:ext cx="8229600" cy="2187575"/>
          </a:xfrm>
        </p:spPr>
        <p:txBody>
          <a:bodyPr/>
          <a:lstStyle/>
          <a:p>
            <a:r>
              <a:rPr lang="en-US" altLang="en-US" smtClean="0">
                <a:latin typeface="Optima" pitchFamily="1" charset="0"/>
              </a:rPr>
              <a:t>Work Hardening</a:t>
            </a:r>
          </a:p>
          <a:p>
            <a:pPr lvl="1"/>
            <a:r>
              <a:rPr lang="en-US" altLang="en-US" smtClean="0">
                <a:latin typeface="Optima" pitchFamily="1" charset="0"/>
              </a:rPr>
              <a:t>Add lots of additional dislocations</a:t>
            </a:r>
          </a:p>
          <a:p>
            <a:pPr lvl="1"/>
            <a:r>
              <a:rPr lang="en-US" altLang="en-US" smtClean="0">
                <a:latin typeface="Optima" pitchFamily="1" charset="0"/>
              </a:rPr>
              <a:t>They get tangled</a:t>
            </a:r>
          </a:p>
          <a:p>
            <a:pPr lvl="1"/>
            <a:r>
              <a:rPr lang="en-US" altLang="en-US" smtClean="0">
                <a:latin typeface="Optima" pitchFamily="1" charset="0"/>
              </a:rPr>
              <a:t>Makes it difficult for them to move</a:t>
            </a:r>
          </a:p>
          <a:p>
            <a:pPr lvl="1"/>
            <a:r>
              <a:rPr lang="en-US" altLang="en-US" smtClean="0">
                <a:latin typeface="Optima" pitchFamily="1" charset="0"/>
              </a:rPr>
              <a:t>Cold rolling copper increases the tensile strength</a:t>
            </a:r>
          </a:p>
        </p:txBody>
      </p:sp>
      <p:pic>
        <p:nvPicPr>
          <p:cNvPr id="471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5513" y="3536950"/>
            <a:ext cx="3497262"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6"/>
          <p:cNvSpPr>
            <a:spLocks noChangeArrowheads="1"/>
          </p:cNvSpPr>
          <p:nvPr/>
        </p:nvSpPr>
        <p:spPr bwMode="auto">
          <a:xfrm>
            <a:off x="5364163" y="6507163"/>
            <a:ext cx="4572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http://www.australwright.com.au/c11000-etp-copper/</a:t>
            </a:r>
          </a:p>
        </p:txBody>
      </p:sp>
      <p:pic>
        <p:nvPicPr>
          <p:cNvPr id="47109" name="Picture 7"/>
          <p:cNvPicPr>
            <a:picLocks noChangeAspect="1"/>
          </p:cNvPicPr>
          <p:nvPr/>
        </p:nvPicPr>
        <p:blipFill>
          <a:blip r:embed="rId4">
            <a:extLst>
              <a:ext uri="{28A0092B-C50C-407E-A947-70E740481C1C}">
                <a14:useLocalDpi xmlns:a14="http://schemas.microsoft.com/office/drawing/2010/main" val="0"/>
              </a:ext>
            </a:extLst>
          </a:blip>
          <a:srcRect l="57652" r="-2" b="49329"/>
          <a:stretch>
            <a:fillRect/>
          </a:stretch>
        </p:blipFill>
        <p:spPr bwMode="auto">
          <a:xfrm>
            <a:off x="1012825" y="3656013"/>
            <a:ext cx="2557463"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8"/>
          <p:cNvSpPr>
            <a:spLocks noChangeArrowheads="1"/>
          </p:cNvSpPr>
          <p:nvPr/>
        </p:nvSpPr>
        <p:spPr bwMode="auto">
          <a:xfrm>
            <a:off x="1127125" y="6442075"/>
            <a:ext cx="45720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500"/>
              <a:t>http://www.eng.nus.edu.sg/EResnews/022011/rd7.html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9154</TotalTime>
  <Words>1353</Words>
  <Application>Microsoft Office PowerPoint</Application>
  <PresentationFormat>On-screen Show (4:3)</PresentationFormat>
  <Paragraphs>230</Paragraphs>
  <Slides>26</Slides>
  <Notes>9</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Copper and Bronze</vt:lpstr>
      <vt:lpstr>Copper and bronze</vt:lpstr>
      <vt:lpstr>Copper vs Bronze</vt:lpstr>
      <vt:lpstr>The Bronze Age</vt:lpstr>
      <vt:lpstr>Smelting</vt:lpstr>
      <vt:lpstr>Smelting</vt:lpstr>
      <vt:lpstr>Why call it the Bronze age?</vt:lpstr>
      <vt:lpstr>Strengthening Mechanisms</vt:lpstr>
      <vt:lpstr>How do you slow down a  dislocation?</vt:lpstr>
      <vt:lpstr>How else do you strengthen Copper</vt:lpstr>
      <vt:lpstr> What happens when you add an Impurity?   Need a Phase Diagrams</vt:lpstr>
      <vt:lpstr>PowerPoint Presentation</vt:lpstr>
      <vt:lpstr>PowerPoint Presentation</vt:lpstr>
      <vt:lpstr>PowerPoint Presentation</vt:lpstr>
      <vt:lpstr>The Bronze Age</vt:lpstr>
      <vt:lpstr>The tensile strength of copper tin alloys</vt:lpstr>
      <vt:lpstr>THE BRONZE AGE</vt:lpstr>
      <vt:lpstr>THE BRONZE AGE</vt:lpstr>
      <vt:lpstr>Bronze age Map</vt:lpstr>
      <vt:lpstr>Bronze age Map</vt:lpstr>
      <vt:lpstr>Otzi</vt:lpstr>
      <vt:lpstr>Early Bronze</vt:lpstr>
      <vt:lpstr>THE BRONZE AGE</vt:lpstr>
      <vt:lpstr>Molds for making Bronze Swords 900BC in Ireland</vt:lpstr>
      <vt:lpstr>Mold for making Bronze Axe 900-500BC Ireland</vt:lpstr>
      <vt:lpstr>Bronze Crocodile Go Gators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Perry</dc:creator>
  <cp:lastModifiedBy>Pamela Hupp</cp:lastModifiedBy>
  <cp:revision>60</cp:revision>
  <dcterms:created xsi:type="dcterms:W3CDTF">2010-09-08T00:25:40Z</dcterms:created>
  <dcterms:modified xsi:type="dcterms:W3CDTF">2016-06-30T17:16:35Z</dcterms:modified>
</cp:coreProperties>
</file>