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393" r:id="rId3"/>
    <p:sldId id="377" r:id="rId4"/>
    <p:sldId id="394" r:id="rId5"/>
    <p:sldId id="381" r:id="rId6"/>
    <p:sldId id="335" r:id="rId7"/>
    <p:sldId id="385" r:id="rId8"/>
    <p:sldId id="389" r:id="rId9"/>
    <p:sldId id="362" r:id="rId10"/>
    <p:sldId id="386" r:id="rId11"/>
    <p:sldId id="299" r:id="rId12"/>
    <p:sldId id="355" r:id="rId13"/>
    <p:sldId id="382" r:id="rId14"/>
    <p:sldId id="353" r:id="rId15"/>
    <p:sldId id="376" r:id="rId16"/>
    <p:sldId id="390" r:id="rId17"/>
    <p:sldId id="365" r:id="rId18"/>
    <p:sldId id="378" r:id="rId19"/>
    <p:sldId id="379" r:id="rId20"/>
    <p:sldId id="388" r:id="rId21"/>
    <p:sldId id="374" r:id="rId22"/>
    <p:sldId id="391" r:id="rId23"/>
    <p:sldId id="367" r:id="rId24"/>
    <p:sldId id="356" r:id="rId25"/>
    <p:sldId id="392" r:id="rId26"/>
    <p:sldId id="380" r:id="rId27"/>
    <p:sldId id="383" r:id="rId28"/>
    <p:sldId id="3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84" autoAdjust="0"/>
    <p:restoredTop sz="92416" autoAdjust="0"/>
  </p:normalViewPr>
  <p:slideViewPr>
    <p:cSldViewPr>
      <p:cViewPr>
        <p:scale>
          <a:sx n="111" d="100"/>
          <a:sy n="111" d="100"/>
        </p:scale>
        <p:origin x="-1518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BBF5F-EADE-4482-85D9-111CD18E3E3C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314AD-E25E-4AAC-A6A2-677EBA4EA3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2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14AD-E25E-4AAC-A6A2-677EBA4EA3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63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14AD-E25E-4AAC-A6A2-677EBA4EA33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60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14AD-E25E-4AAC-A6A2-677EBA4EA33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9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14AD-E25E-4AAC-A6A2-677EBA4EA3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6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14AD-E25E-4AAC-A6A2-677EBA4EA33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4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14AD-E25E-4AAC-A6A2-677EBA4EA33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50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14AD-E25E-4AAC-A6A2-677EBA4EA33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1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14AD-E25E-4AAC-A6A2-677EBA4EA33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12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14AD-E25E-4AAC-A6A2-677EBA4EA33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68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14AD-E25E-4AAC-A6A2-677EBA4EA33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47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14AD-E25E-4AAC-A6A2-677EBA4EA33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4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1CB5-5861-4EA8-B811-F1F98947A24D}" type="datetime1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2096-2E3D-4C21-8593-F88D7FB1736E}" type="datetime1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0F5D-7D9B-4CCB-B4CE-9BBC479ED615}" type="datetime1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912C-272F-4054-9C56-A8B08F837A79}" type="datetime1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13C8-7FD5-4678-A639-89895C031AEC}" type="datetime1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D9B5-0976-4EEE-BBCC-04DCE8C0D8B4}" type="datetime1">
              <a:rPr lang="en-US" smtClean="0"/>
              <a:pPr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DE30-EDA7-49CD-A32E-EAE18CF54DEC}" type="datetime1">
              <a:rPr lang="en-US" smtClean="0"/>
              <a:pPr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8132-8ADB-4BA0-A07F-A5D0FD0A1188}" type="datetime1">
              <a:rPr lang="en-US" smtClean="0"/>
              <a:pPr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8F4C-A87E-4114-9F23-2303DA64E46B}" type="datetime1">
              <a:rPr lang="en-US" smtClean="0"/>
              <a:pPr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FE62-DDB5-4A5D-8ADA-E92127EB3D55}" type="datetime1">
              <a:rPr lang="en-US" smtClean="0"/>
              <a:pPr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38C4-7181-4BEE-B9CC-B98DA4A2A694}" type="datetime1">
              <a:rPr lang="en-US" smtClean="0"/>
              <a:pPr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673D0-0438-4FE9-98AB-27E37B507415}" type="datetime1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E7FD7-6686-49EF-9987-7DEA822EB3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5908791"/>
            <a:ext cx="2283461" cy="8951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81000"/>
            <a:ext cx="6858000" cy="4038600"/>
          </a:xfrm>
          <a:blipFill>
            <a:blip r:embed="rId3" cstate="print"/>
            <a:tile tx="0" ty="0" sx="100000" sy="100000" flip="none" algn="tl"/>
          </a:blipFill>
          <a:ln w="38100"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smtClean="0"/>
              <a:t>The Entanglement</a:t>
            </a:r>
            <a:br>
              <a:rPr lang="en-US" sz="6000" dirty="0" smtClean="0"/>
            </a:br>
            <a:r>
              <a:rPr lang="en-US" sz="6000" dirty="0" smtClean="0"/>
              <a:t> of Clay </a:t>
            </a:r>
            <a:r>
              <a:rPr lang="en-US" sz="6000" dirty="0"/>
              <a:t>at </a:t>
            </a:r>
            <a:br>
              <a:rPr lang="en-US" sz="6000" dirty="0"/>
            </a:br>
            <a:r>
              <a:rPr lang="en-US" sz="6000" smtClean="0"/>
              <a:t>Çatalhöyük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47244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prepared by</a:t>
            </a:r>
          </a:p>
          <a:p>
            <a:r>
              <a:rPr lang="en-US" dirty="0" smtClean="0"/>
              <a:t>Susan D. Gillespie</a:t>
            </a:r>
          </a:p>
          <a:p>
            <a:r>
              <a:rPr lang="en-US" dirty="0" smtClean="0"/>
              <a:t>Department of Anthropology</a:t>
            </a:r>
          </a:p>
          <a:p>
            <a:r>
              <a:rPr lang="en-US" dirty="0" smtClean="0"/>
              <a:t>University of Florida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978" y="90892"/>
            <a:ext cx="8229600" cy="1143000"/>
          </a:xfrm>
        </p:spPr>
        <p:txBody>
          <a:bodyPr/>
          <a:lstStyle/>
          <a:p>
            <a:r>
              <a:rPr lang="en-US" dirty="0" smtClean="0"/>
              <a:t>everyday life in clay brick houses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27517"/>
            <a:ext cx="8166265" cy="53288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4100" y="6272815"/>
            <a:ext cx="2944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http://genealogyreligion.net/tag/catalhoyuk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16246" y="5251651"/>
            <a:ext cx="364195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new houses were built atop the ruins of older houses, creating a mounded settlement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829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theory of entanglement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Ian Hodder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65125"/>
          </a:xfrm>
        </p:spPr>
        <p:txBody>
          <a:bodyPr/>
          <a:lstStyle/>
          <a:p>
            <a:fld id="{DEFE7FD7-6686-49EF-9987-7DEA822EB38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3" name="Picture 12" descr="Hodder 2012 Entangled bk 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143000"/>
            <a:ext cx="3543046" cy="4953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7" r="662"/>
          <a:stretch/>
        </p:blipFill>
        <p:spPr>
          <a:xfrm>
            <a:off x="762000" y="1847850"/>
            <a:ext cx="2846451" cy="3543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5501607"/>
            <a:ext cx="46362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http://www.skylife.com/en/2013-february/where-everybody-belongs-catalhoyuk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premises of entanglement theory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depend on things</a:t>
            </a:r>
          </a:p>
          <a:p>
            <a:r>
              <a:rPr lang="en-US" dirty="0" smtClean="0"/>
              <a:t>things depend on other things</a:t>
            </a:r>
          </a:p>
          <a:p>
            <a:r>
              <a:rPr lang="en-US" dirty="0" smtClean="0"/>
              <a:t>things depend on humans</a:t>
            </a:r>
          </a:p>
          <a:p>
            <a:r>
              <a:rPr lang="en-US" dirty="0" smtClean="0"/>
              <a:t>humans depend on things that depend on humans (entanglement as interdependency)</a:t>
            </a:r>
          </a:p>
          <a:p>
            <a:r>
              <a:rPr lang="en-US" dirty="0" smtClean="0"/>
              <a:t>the entanglement of humans and things played out over time influences the success or failure of social and cultural traits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fld id="{DEFE7FD7-6686-49EF-9987-7DEA822EB38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5979" y="6152217"/>
            <a:ext cx="723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(Hodder, Ian [2012] </a:t>
            </a:r>
            <a:r>
              <a:rPr lang="en-US" sz="1400" i="1" dirty="0" smtClean="0"/>
              <a:t>Entangled: An Archaeology of the Relationships between Humans and Things,</a:t>
            </a:r>
          </a:p>
          <a:p>
            <a:r>
              <a:rPr lang="en-US" sz="1400" dirty="0" smtClean="0"/>
              <a:t>Wiley-Blackwell.)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511" y="47625"/>
            <a:ext cx="854851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#1. people depended on clay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66" y="963436"/>
            <a:ext cx="8128000" cy="537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527" y="6372225"/>
            <a:ext cx="5124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http://www.flickr.com/photos/catalhoyuk/914432721/sizes/z/in/photostream/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5760392"/>
            <a:ext cx="4479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clay house walls, benches, hearths</a:t>
            </a:r>
          </a:p>
        </p:txBody>
      </p:sp>
    </p:spTree>
    <p:extLst>
      <p:ext uri="{BB962C8B-B14F-4D97-AF65-F5344CB8AC3E}">
        <p14:creationId xmlns:p14="http://schemas.microsoft.com/office/powerpoint/2010/main" val="24442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everyday life surrounded by clay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19200"/>
            <a:ext cx="42672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clay was used to cook their food</a:t>
            </a:r>
          </a:p>
          <a:p>
            <a:pPr lvl="1"/>
            <a:r>
              <a:rPr lang="en-US" dirty="0" smtClean="0"/>
              <a:t>heated clay balls used to cook food in clay-lined baskets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later replaced by heat-proof pots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DEFE7FD7-6686-49EF-9987-7DEA822EB38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t="16681"/>
          <a:stretch>
            <a:fillRect/>
          </a:stretch>
        </p:blipFill>
        <p:spPr bwMode="auto">
          <a:xfrm>
            <a:off x="5105400" y="1434196"/>
            <a:ext cx="3429000" cy="380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6353" r="3784" b="4285"/>
          <a:stretch/>
        </p:blipFill>
        <p:spPr>
          <a:xfrm>
            <a:off x="990600" y="3429000"/>
            <a:ext cx="2262413" cy="22097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6438" y="5532301"/>
            <a:ext cx="37593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http://www.smm.org/catal/mysteries/clay_balls/ball_game/005/</a:t>
            </a:r>
          </a:p>
        </p:txBody>
      </p:sp>
      <p:sp>
        <p:nvSpPr>
          <p:cNvPr id="6" name="Rectangle 5"/>
          <p:cNvSpPr/>
          <p:nvPr/>
        </p:nvSpPr>
        <p:spPr>
          <a:xfrm>
            <a:off x="4758429" y="5338717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latin typeface="Minion-Italic"/>
              </a:rPr>
              <a:t>(Hodder, Ian [2011] Human-Thing Entanglement: Towards an Integrated Archaeological Perspective. </a:t>
            </a:r>
            <a:r>
              <a:rPr lang="en-US" sz="1100" i="1" dirty="0" smtClean="0">
                <a:latin typeface="Minion-Italic"/>
              </a:rPr>
              <a:t>Journal </a:t>
            </a:r>
            <a:r>
              <a:rPr lang="en-US" sz="1100" i="1" dirty="0">
                <a:latin typeface="Minion-Italic"/>
              </a:rPr>
              <a:t>of the Royal Anthropological Institute (N.S.) </a:t>
            </a:r>
            <a:r>
              <a:rPr lang="en-US" sz="1100" b="1" dirty="0">
                <a:latin typeface="MinionExp-Bold"/>
              </a:rPr>
              <a:t>17</a:t>
            </a:r>
            <a:r>
              <a:rPr lang="en-US" sz="1100" i="1" dirty="0">
                <a:latin typeface="Minion-Italic"/>
              </a:rPr>
              <a:t>, </a:t>
            </a:r>
            <a:r>
              <a:rPr lang="en-US" sz="1100" i="1" dirty="0" smtClean="0">
                <a:latin typeface="MinionExp-Italic"/>
              </a:rPr>
              <a:t>154</a:t>
            </a:r>
            <a:r>
              <a:rPr lang="en-US" sz="1100" i="1" dirty="0" smtClean="0">
                <a:latin typeface="Minion-Italic"/>
              </a:rPr>
              <a:t>-</a:t>
            </a:r>
            <a:r>
              <a:rPr lang="en-US" sz="1100" i="1" dirty="0" smtClean="0">
                <a:latin typeface="MinionExp-Italic"/>
              </a:rPr>
              <a:t>177; </a:t>
            </a:r>
            <a:r>
              <a:rPr lang="en-US" sz="1100" dirty="0" smtClean="0">
                <a:latin typeface="MinionExp-Italic"/>
              </a:rPr>
              <a:t>Fig. 7, p. 169)</a:t>
            </a:r>
            <a:endParaRPr lang="en-US" sz="1100" dirty="0">
              <a:latin typeface="Minion-It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clay and the dead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066800"/>
            <a:ext cx="2937933" cy="4525963"/>
          </a:xfrm>
        </p:spPr>
        <p:txBody>
          <a:bodyPr/>
          <a:lstStyle/>
          <a:p>
            <a:r>
              <a:rPr lang="en-US" dirty="0" smtClean="0"/>
              <a:t>the dead were buried under house floors</a:t>
            </a:r>
          </a:p>
          <a:p>
            <a:pPr lvl="1"/>
            <a:r>
              <a:rPr lang="en-US" dirty="0" smtClean="0"/>
              <a:t>the surrounding clay absorbed odors from decaying bodies</a:t>
            </a:r>
          </a:p>
          <a:p>
            <a:pPr lvl="1">
              <a:buNone/>
            </a:pPr>
            <a:endParaRPr lang="en-US" dirty="0" smtClean="0"/>
          </a:p>
          <a:p>
            <a:pPr lvl="8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65125"/>
          </a:xfrm>
        </p:spPr>
        <p:txBody>
          <a:bodyPr/>
          <a:lstStyle/>
          <a:p>
            <a:fld id="{DEFE7FD7-6686-49EF-9987-7DEA822EB38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42" y="1295400"/>
            <a:ext cx="5695972" cy="38020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0" y="5147611"/>
            <a:ext cx="5205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http://www.flickr.com/photos/catalhoyuk/9358064425/sizes/c/in/photostream/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#2: things depend on other things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066800"/>
            <a:ext cx="6096000" cy="541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“thing” is literally an assembly, a gathering of components, qualities, properties</a:t>
            </a:r>
          </a:p>
          <a:p>
            <a:r>
              <a:rPr lang="en-US" dirty="0" smtClean="0"/>
              <a:t>a ceramic pot as a “thing” is an assembly of</a:t>
            </a:r>
          </a:p>
          <a:p>
            <a:pPr lvl="1"/>
            <a:r>
              <a:rPr lang="en-US" dirty="0" smtClean="0"/>
              <a:t>clay (and its properties)</a:t>
            </a:r>
          </a:p>
          <a:p>
            <a:pPr lvl="1"/>
            <a:r>
              <a:rPr lang="en-US" dirty="0" smtClean="0"/>
              <a:t>temper (an aplastic added to clay to prevent cracking)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fire –and sheep dung fuel</a:t>
            </a:r>
          </a:p>
          <a:p>
            <a:pPr lvl="1"/>
            <a:r>
              <a:rPr lang="en-US" dirty="0" smtClean="0"/>
              <a:t>the kiln to heat it and make it durable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0" r="19768"/>
          <a:stretch/>
        </p:blipFill>
        <p:spPr>
          <a:xfrm>
            <a:off x="6083664" y="2428794"/>
            <a:ext cx="2794507" cy="3136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1791" y="6438220"/>
            <a:ext cx="4546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http://www.flickr.com/photos/catalhoyuk/220965367/sizes/z/in/photostream</a:t>
            </a:r>
            <a:r>
              <a:rPr lang="en-US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469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dder 2012 tools involved with pla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8455" y="1081302"/>
            <a:ext cx="5871904" cy="46426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9607" y="199831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a thing depends on other things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24600"/>
            <a:ext cx="2133600" cy="365125"/>
          </a:xfrm>
        </p:spPr>
        <p:txBody>
          <a:bodyPr/>
          <a:lstStyle/>
          <a:p>
            <a:fld id="{DEFE7FD7-6686-49EF-9987-7DEA822EB38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02906" y="2971800"/>
            <a:ext cx="1143000" cy="533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2429" y="5779637"/>
            <a:ext cx="8275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clay plaster for houses depended on many other things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92483" y="6290638"/>
            <a:ext cx="723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(Hodder, Ian [2012] </a:t>
            </a:r>
            <a:r>
              <a:rPr lang="en-US" sz="1400" i="1" dirty="0" smtClean="0"/>
              <a:t>Entangled: An Archaeology of the Relationships between Humans and Things</a:t>
            </a:r>
          </a:p>
          <a:p>
            <a:r>
              <a:rPr lang="en-US" sz="1400" dirty="0" smtClean="0"/>
              <a:t>[Wiley-Blackwell], Figure 3.1, p. 46)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867" y="54658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clay walls depended on adjoining house’s walls to keep them from slumping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5" y="1250698"/>
            <a:ext cx="7844366" cy="52066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1222" y="6457396"/>
            <a:ext cx="3692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http://www.flickr.com/photos/catalhoyuk/9403326478/</a:t>
            </a:r>
          </a:p>
        </p:txBody>
      </p:sp>
      <p:sp>
        <p:nvSpPr>
          <p:cNvPr id="6" name="Down Arrow 5"/>
          <p:cNvSpPr/>
          <p:nvPr/>
        </p:nvSpPr>
        <p:spPr>
          <a:xfrm>
            <a:off x="2441222" y="2672947"/>
            <a:ext cx="609600" cy="23622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1762189"/>
            <a:ext cx="359649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note double walls</a:t>
            </a:r>
          </a:p>
        </p:txBody>
      </p:sp>
    </p:spTree>
    <p:extLst>
      <p:ext uri="{BB962C8B-B14F-4D97-AF65-F5344CB8AC3E}">
        <p14:creationId xmlns:p14="http://schemas.microsoft.com/office/powerpoint/2010/main" val="42636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370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#3: things depend on humans:</a:t>
            </a:r>
            <a:br>
              <a:rPr lang="en-US" dirty="0" smtClean="0"/>
            </a:br>
            <a:r>
              <a:rPr lang="en-US" dirty="0" smtClean="0"/>
              <a:t>clay walls depended on people for repair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36708"/>
            <a:ext cx="7696200" cy="51083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4495800"/>
            <a:ext cx="1233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Ian Hodder</a:t>
            </a:r>
          </a:p>
          <a:p>
            <a:r>
              <a:rPr lang="en-US" dirty="0" smtClean="0"/>
              <a:t>points to a</a:t>
            </a:r>
          </a:p>
          <a:p>
            <a:r>
              <a:rPr lang="en-US" dirty="0" smtClean="0"/>
              <a:t>feature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6400412"/>
            <a:ext cx="5205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http://www.flickr.com/photos/catalhoyuk/7555374446/sizes/c/in/photostream/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32747" y="2035256"/>
            <a:ext cx="15535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note tilting</a:t>
            </a:r>
          </a:p>
          <a:p>
            <a:r>
              <a:rPr lang="en-US" sz="2400" dirty="0" smtClean="0"/>
              <a:t>house wall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42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earliest clay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/>
          <a:lstStyle/>
          <a:p>
            <a:r>
              <a:rPr lang="en-US" dirty="0" smtClean="0"/>
              <a:t>Upper Paleolithic figurines</a:t>
            </a:r>
          </a:p>
          <a:p>
            <a:pPr lvl="1"/>
            <a:r>
              <a:rPr lang="en-US" dirty="0" smtClean="0"/>
              <a:t>c. 30,000 BC</a:t>
            </a:r>
          </a:p>
          <a:p>
            <a:r>
              <a:rPr lang="en-US" dirty="0" smtClean="0"/>
              <a:t>ritually “exploded” in heat of fire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99986"/>
            <a:ext cx="3616654" cy="526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09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archaeologists continue to repair and conserve the walls today (Bldg. 77)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443038"/>
            <a:ext cx="7117467" cy="4729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1155" y="6225545"/>
            <a:ext cx="58977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http://vincemichael.files.wordpress.com/2012/10/bldg-77_end-of-season_2010.jpg?w=450&amp;h=298</a:t>
            </a:r>
          </a:p>
        </p:txBody>
      </p:sp>
    </p:spTree>
    <p:extLst>
      <p:ext uri="{BB962C8B-B14F-4D97-AF65-F5344CB8AC3E}">
        <p14:creationId xmlns:p14="http://schemas.microsoft.com/office/powerpoint/2010/main" val="385835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result: entanglement!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2900" y="1242219"/>
            <a:ext cx="3048000" cy="3505200"/>
          </a:xfrm>
        </p:spPr>
        <p:txBody>
          <a:bodyPr>
            <a:noAutofit/>
          </a:bodyPr>
          <a:lstStyle/>
          <a:p>
            <a:r>
              <a:rPr lang="en-US" sz="3400" dirty="0" smtClean="0"/>
              <a:t>#4: humans are “trapped,” depending on things that depend on humans and other things</a:t>
            </a:r>
            <a:endParaRPr lang="en-US" sz="3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fld id="{DEFE7FD7-6686-49EF-9987-7DEA822EB38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 descr="Hodder 2012 clay tanglegram.JPG"/>
          <p:cNvPicPr>
            <a:picLocks noChangeAspect="1"/>
          </p:cNvPicPr>
          <p:nvPr/>
        </p:nvPicPr>
        <p:blipFill>
          <a:blip r:embed="rId3" cstate="print"/>
          <a:srcRect l="2401" r="1539"/>
          <a:stretch>
            <a:fillRect/>
          </a:stretch>
        </p:blipFill>
        <p:spPr>
          <a:xfrm>
            <a:off x="3581400" y="990600"/>
            <a:ext cx="5037554" cy="507731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1865" y="542261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clay “</a:t>
            </a:r>
            <a:r>
              <a:rPr lang="en-US" sz="3200" dirty="0" err="1" smtClean="0"/>
              <a:t>tanglegram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6165004"/>
            <a:ext cx="723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(Hodder, Ian [2012] </a:t>
            </a:r>
            <a:r>
              <a:rPr lang="en-US" sz="1400" i="1" dirty="0" smtClean="0"/>
              <a:t>Entangled: An Archaeology of the Relationships between Humans and Things</a:t>
            </a:r>
          </a:p>
          <a:p>
            <a:r>
              <a:rPr lang="en-US" sz="1400" dirty="0" smtClean="0"/>
              <a:t>[Wiley-Blackwell], Figure 9.2, p. 181)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a </a:t>
            </a:r>
            <a:r>
              <a:rPr lang="en-US" sz="3800" dirty="0" err="1" smtClean="0"/>
              <a:t>tanglegram</a:t>
            </a:r>
            <a:r>
              <a:rPr lang="en-US" sz="3800" dirty="0" smtClean="0"/>
              <a:t> is a graphic depiction of the entanglement of humans and things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arrows linking nodes indicate dependence as a constraint on action</a:t>
            </a:r>
          </a:p>
          <a:p>
            <a:r>
              <a:rPr lang="en-US" dirty="0" smtClean="0"/>
              <a:t>one-way arrow indicates one node depends on another, but not vice versa</a:t>
            </a:r>
          </a:p>
          <a:p>
            <a:r>
              <a:rPr lang="en-US" dirty="0" smtClean="0"/>
              <a:t>two-way arrow indicates mutual dependence</a:t>
            </a:r>
          </a:p>
          <a:p>
            <a:r>
              <a:rPr lang="en-US" dirty="0" smtClean="0"/>
              <a:t>nodes involving a dependence with humans are drawn as rectangles</a:t>
            </a:r>
          </a:p>
          <a:p>
            <a:r>
              <a:rPr lang="en-US" dirty="0" smtClean="0"/>
              <a:t>nodes not so dependent on humans are circles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55689" y="6231265"/>
            <a:ext cx="723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(Hodder, Ian [2012] </a:t>
            </a:r>
            <a:r>
              <a:rPr lang="en-US" sz="1400" i="1" dirty="0" smtClean="0"/>
              <a:t>Entangled: An Archaeology of the Relationships between Humans and Things</a:t>
            </a:r>
          </a:p>
          <a:p>
            <a:r>
              <a:rPr lang="en-US" sz="1400" dirty="0" smtClean="0"/>
              <a:t>[Wiley-Blackwell], p. 181-182)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595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responding to the demands of things that depend on humans strengthens the entanglement over time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DEFE7FD7-6686-49EF-9987-7DEA822EB38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 descr="Hodderl 2012 brick making sequences.JPG"/>
          <p:cNvPicPr>
            <a:picLocks noChangeAspect="1"/>
          </p:cNvPicPr>
          <p:nvPr/>
        </p:nvPicPr>
        <p:blipFill>
          <a:blip r:embed="rId3" cstate="print"/>
          <a:srcRect t="10959"/>
          <a:stretch>
            <a:fillRect/>
          </a:stretch>
        </p:blipFill>
        <p:spPr>
          <a:xfrm>
            <a:off x="762000" y="1143000"/>
            <a:ext cx="7586202" cy="5105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295400" y="2438400"/>
            <a:ext cx="1066800" cy="609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19400" y="2514600"/>
            <a:ext cx="1066800" cy="609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91000" y="1752600"/>
            <a:ext cx="1600200" cy="609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14800" y="2514600"/>
            <a:ext cx="2057400" cy="4572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1219200"/>
            <a:ext cx="4495800" cy="533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81600" y="4572000"/>
            <a:ext cx="1752600" cy="990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55689" y="6231265"/>
            <a:ext cx="723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(Hodder, Ian [2012] </a:t>
            </a:r>
            <a:r>
              <a:rPr lang="en-US" sz="1400" i="1" dirty="0" smtClean="0"/>
              <a:t>Entangled: An Archaeology of the Relationships between Humans and Things</a:t>
            </a:r>
          </a:p>
          <a:p>
            <a:r>
              <a:rPr lang="en-US" sz="1400" dirty="0" smtClean="0"/>
              <a:t>[Wiley-Blackwell], Figure 4.2, p. 67)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entanglement of things and humans drives social change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materials have their own qualities, interactions, and dependencies on humans and other things, many of which are unacknowledged</a:t>
            </a:r>
          </a:p>
          <a:p>
            <a:r>
              <a:rPr lang="en-US" dirty="0" smtClean="0"/>
              <a:t>when things start to fall apart, the usual reaction is to fix them within the parameters of the “traps” or social investments of entanglement</a:t>
            </a:r>
          </a:p>
          <a:p>
            <a:r>
              <a:rPr lang="en-US" dirty="0" smtClean="0"/>
              <a:t>new materials or objects are selected if they fit within, or at least overlap with, the existing entanglements—a source of constraint on action</a:t>
            </a:r>
          </a:p>
          <a:p>
            <a:r>
              <a:rPr lang="en-US" dirty="0" smtClean="0"/>
              <a:t>thus social change has a direction, but it is not fully  predictable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fld id="{DEFE7FD7-6686-49EF-9987-7DEA822EB38A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4"/>
            <a:ext cx="8229600" cy="1143000"/>
          </a:xfrm>
        </p:spPr>
        <p:txBody>
          <a:bodyPr/>
          <a:lstStyle/>
          <a:p>
            <a:r>
              <a:rPr lang="en-US" dirty="0" smtClean="0"/>
              <a:t>an excavated clay house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84250"/>
            <a:ext cx="8128000" cy="537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0990" y="6370284"/>
            <a:ext cx="5203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http://www.flickr.com/photos/catalhoyuk/3063560991/sizes/z/in/photostream/</a:t>
            </a:r>
          </a:p>
        </p:txBody>
      </p:sp>
    </p:spTree>
    <p:extLst>
      <p:ext uri="{BB962C8B-B14F-4D97-AF65-F5344CB8AC3E}">
        <p14:creationId xmlns:p14="http://schemas.microsoft.com/office/powerpoint/2010/main" val="26564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1311" y="0"/>
            <a:ext cx="8229600" cy="1143000"/>
          </a:xfrm>
        </p:spPr>
        <p:txBody>
          <a:bodyPr/>
          <a:lstStyle/>
          <a:p>
            <a:r>
              <a:rPr lang="en-US" dirty="0" smtClean="0"/>
              <a:t>another overhead 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28800" y="6356350"/>
            <a:ext cx="5124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http://www.flickr.com/photos/catalhoyuk/220965365/sizes/z/in/photostream/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26631"/>
            <a:ext cx="6155267" cy="524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2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pottery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413034"/>
            <a:ext cx="6633410" cy="44112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9765" y="6217850"/>
            <a:ext cx="4564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http://www.flickr.com/photos/catalhoyuk/177054852/sizes/o/in/photostream</a:t>
            </a:r>
            <a:r>
              <a:rPr lang="en-US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01995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Neolithic Period: the “Age of Clay”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clay: fine-grained earth that develops </a:t>
            </a:r>
            <a:r>
              <a:rPr lang="en-US" i="1" dirty="0" smtClean="0"/>
              <a:t>plasticity</a:t>
            </a:r>
            <a:r>
              <a:rPr lang="en-US" dirty="0" smtClean="0"/>
              <a:t> and </a:t>
            </a:r>
            <a:r>
              <a:rPr lang="en-US" i="1" dirty="0" smtClean="0"/>
              <a:t>cohesiveness</a:t>
            </a:r>
            <a:r>
              <a:rPr lang="en-US" dirty="0" smtClean="0"/>
              <a:t> when mixed with water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DEFE7FD7-6686-49EF-9987-7DEA822EB38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 descr="CH figurine found 2012 CH project.jpg"/>
          <p:cNvPicPr>
            <a:picLocks noChangeAspect="1"/>
          </p:cNvPicPr>
          <p:nvPr/>
        </p:nvPicPr>
        <p:blipFill>
          <a:blip r:embed="rId2" cstate="print"/>
          <a:srcRect l="12903" r="9677"/>
          <a:stretch>
            <a:fillRect/>
          </a:stretch>
        </p:blipFill>
        <p:spPr>
          <a:xfrm>
            <a:off x="5235888" y="2354704"/>
            <a:ext cx="1876334" cy="3635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2392" y="5994255"/>
            <a:ext cx="46073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http://www.flickr.com/photos/catalhoyuk/7685669192/sizes/z/in/photostream/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773" y="5806823"/>
            <a:ext cx="46073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http://www.flickr.com/photos/catalhoyuk/1443100379/sizes/z/in/photostream/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" t="4240" r="6445" b="8993"/>
          <a:stretch/>
        </p:blipFill>
        <p:spPr>
          <a:xfrm>
            <a:off x="655949" y="2648182"/>
            <a:ext cx="2095500" cy="3143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15617" y="3657600"/>
            <a:ext cx="1727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clay stamp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207866" y="3656519"/>
            <a:ext cx="1471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figurine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paste = clay + temper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temper: aplastic material added to clay to minimize shrinking and cracking when dry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04139"/>
            <a:ext cx="4343400" cy="36522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563601"/>
            <a:ext cx="259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pulverized shell temper is characteristic of Mississippian period pottery</a:t>
            </a:r>
          </a:p>
          <a:p>
            <a:r>
              <a:rPr lang="en-US" sz="2400" dirty="0" smtClean="0"/>
              <a:t>c. AD 1000 in mid-continental US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246268" y="6408107"/>
            <a:ext cx="15007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photo by S. D. Gillespie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5328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3089" y="29779"/>
            <a:ext cx="8229600" cy="1143000"/>
          </a:xfrm>
        </p:spPr>
        <p:txBody>
          <a:bodyPr/>
          <a:lstStyle/>
          <a:p>
            <a:r>
              <a:rPr lang="en-US" dirty="0" smtClean="0"/>
              <a:t>early pottery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962328"/>
            <a:ext cx="8229600" cy="4525963"/>
          </a:xfrm>
        </p:spPr>
        <p:txBody>
          <a:bodyPr/>
          <a:lstStyle/>
          <a:p>
            <a:r>
              <a:rPr lang="en-US" dirty="0"/>
              <a:t>ceramic </a:t>
            </a:r>
            <a:r>
              <a:rPr lang="en-US" dirty="0" smtClean="0"/>
              <a:t>and </a:t>
            </a:r>
            <a:r>
              <a:rPr lang="en-US" dirty="0" err="1" smtClean="0"/>
              <a:t>subceramic</a:t>
            </a:r>
            <a:r>
              <a:rPr lang="en-US" dirty="0" smtClean="0"/>
              <a:t> objects: earth </a:t>
            </a:r>
            <a:r>
              <a:rPr lang="en-US" dirty="0"/>
              <a:t>+ water + fire</a:t>
            </a:r>
          </a:p>
          <a:p>
            <a:pPr lvl="1"/>
            <a:r>
              <a:rPr lang="en-US" dirty="0"/>
              <a:t>durable</a:t>
            </a:r>
          </a:p>
          <a:p>
            <a:pPr lvl="1"/>
            <a:r>
              <a:rPr lang="en-US" dirty="0"/>
              <a:t>insect-proof</a:t>
            </a:r>
          </a:p>
          <a:p>
            <a:pPr lvl="1"/>
            <a:r>
              <a:rPr lang="en-US" dirty="0" smtClean="0"/>
              <a:t>relatively water-proof</a:t>
            </a:r>
            <a:endParaRPr lang="en-US" dirty="0"/>
          </a:p>
          <a:p>
            <a:pPr lvl="1"/>
            <a:r>
              <a:rPr lang="en-US" dirty="0"/>
              <a:t>heat-proof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9878" y="6538912"/>
            <a:ext cx="45384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http://www.flickr.com/photos/catalhoyuk/971964416/sizes/z/in/photostream/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2" r="16400"/>
          <a:stretch/>
        </p:blipFill>
        <p:spPr>
          <a:xfrm>
            <a:off x="455789" y="3570993"/>
            <a:ext cx="3352800" cy="3253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0" r="19768"/>
          <a:stretch/>
        </p:blipFill>
        <p:spPr>
          <a:xfrm>
            <a:off x="5010415" y="1624495"/>
            <a:ext cx="3593130" cy="4033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19600" y="5651988"/>
            <a:ext cx="4546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http://www.flickr.com/photos/catalhoyuk/220965367/sizes/z/in/photostream</a:t>
            </a:r>
            <a:r>
              <a:rPr lang="en-US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01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entanglement in the “Age of Clay”</a:t>
            </a:r>
            <a:br>
              <a:rPr lang="en-US" dirty="0" smtClean="0"/>
            </a:br>
            <a:r>
              <a:rPr lang="en-US" dirty="0" smtClean="0"/>
              <a:t> at </a:t>
            </a:r>
            <a:r>
              <a:rPr lang="en-US" dirty="0" err="1" smtClean="0"/>
              <a:t>Çatalhöyük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very large, well preserved mound settlement in southern Anatolia (Turkey)</a:t>
            </a:r>
          </a:p>
          <a:p>
            <a:r>
              <a:rPr lang="en-US" dirty="0" smtClean="0"/>
              <a:t>occupation spans about 7500 to 5700 BC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fld id="{DEFE7FD7-6686-49EF-9987-7DEA822EB38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 descr="catal-huyuk-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8567" y="3200552"/>
            <a:ext cx="5116688" cy="321280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5257800" y="4419600"/>
            <a:ext cx="9144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46898" y="6436223"/>
            <a:ext cx="2764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http://www.smm.org/catal/introduction/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"/>
            <a:ext cx="8229600" cy="1143000"/>
          </a:xfrm>
        </p:spPr>
        <p:txBody>
          <a:bodyPr/>
          <a:lstStyle/>
          <a:p>
            <a:r>
              <a:rPr lang="en-US" dirty="0" err="1" smtClean="0"/>
              <a:t>Çatalhöyük</a:t>
            </a:r>
            <a:r>
              <a:rPr lang="en-US" dirty="0" smtClean="0"/>
              <a:t> (“forked mound”)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1200" y="6261913"/>
            <a:ext cx="5124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http://www.flickr.com/photos/catalhoyuk/132005667/sizes/z/in/photostream/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1404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978" y="14111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excavations by Ian Hodder began in 1993</a:t>
            </a:r>
            <a:endParaRPr lang="en-US" sz="3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78" y="1045686"/>
            <a:ext cx="8001000" cy="5310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7598" y="6356350"/>
            <a:ext cx="3692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http://www.flickr.com/photos/catalhoyuk/9403326478/</a:t>
            </a:r>
          </a:p>
        </p:txBody>
      </p:sp>
    </p:spTree>
    <p:extLst>
      <p:ext uri="{BB962C8B-B14F-4D97-AF65-F5344CB8AC3E}">
        <p14:creationId xmlns:p14="http://schemas.microsoft.com/office/powerpoint/2010/main" val="32559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reconstruction of the settlement shows individual conjoined houses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65125"/>
          </a:xfrm>
        </p:spPr>
        <p:txBody>
          <a:bodyPr/>
          <a:lstStyle/>
          <a:p>
            <a:fld id="{DEFE7FD7-6686-49EF-9987-7DEA822EB38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 descr="Catalhoyuk artists reconstru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" y="1552045"/>
            <a:ext cx="7955280" cy="49720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4439" y="6504339"/>
            <a:ext cx="3955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http://www.rpgbooster.com/inspiration-8-mysterious-cities/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4009</TotalTime>
  <Words>923</Words>
  <Application>Microsoft Office PowerPoint</Application>
  <PresentationFormat>On-screen Show (4:3)</PresentationFormat>
  <Paragraphs>162</Paragraphs>
  <Slides>28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The Entanglement  of Clay at  Çatalhöyük</vt:lpstr>
      <vt:lpstr>earliest clay objects</vt:lpstr>
      <vt:lpstr>Neolithic Period: the “Age of Clay”</vt:lpstr>
      <vt:lpstr>paste = clay + temper</vt:lpstr>
      <vt:lpstr>early pottery</vt:lpstr>
      <vt:lpstr>entanglement in the “Age of Clay”  at Çatalhöyük</vt:lpstr>
      <vt:lpstr>Çatalhöyük (“forked mound”)</vt:lpstr>
      <vt:lpstr>excavations by Ian Hodder began in 1993</vt:lpstr>
      <vt:lpstr>reconstruction of the settlement shows individual conjoined houses</vt:lpstr>
      <vt:lpstr>everyday life in clay brick houses</vt:lpstr>
      <vt:lpstr>a theory of entanglement</vt:lpstr>
      <vt:lpstr>premises of entanglement theory</vt:lpstr>
      <vt:lpstr>#1. people depended on clay</vt:lpstr>
      <vt:lpstr>everyday life surrounded by clay</vt:lpstr>
      <vt:lpstr>clay and the dead</vt:lpstr>
      <vt:lpstr>#2: things depend on other things </vt:lpstr>
      <vt:lpstr>a thing depends on other things</vt:lpstr>
      <vt:lpstr>clay walls depended on adjoining house’s walls to keep them from slumping</vt:lpstr>
      <vt:lpstr>#3: things depend on humans: clay walls depended on people for repair</vt:lpstr>
      <vt:lpstr>archaeologists continue to repair and conserve the walls today (Bldg. 77)</vt:lpstr>
      <vt:lpstr>result: entanglement! </vt:lpstr>
      <vt:lpstr>a tanglegram is a graphic depiction of the entanglement of humans and things</vt:lpstr>
      <vt:lpstr>responding to the demands of things that depend on humans strengthens the entanglement over time</vt:lpstr>
      <vt:lpstr>the entanglement of things and humans drives social change</vt:lpstr>
      <vt:lpstr>extra slides</vt:lpstr>
      <vt:lpstr>an excavated clay house</vt:lpstr>
      <vt:lpstr>another overhead view</vt:lpstr>
      <vt:lpstr>examples of pottery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Entanglement of Clay short</dc:title>
  <dc:creator>Susan D. Gillespie</dc:creator>
  <cp:lastModifiedBy>Pamela Hupp</cp:lastModifiedBy>
  <cp:revision>355</cp:revision>
  <dcterms:created xsi:type="dcterms:W3CDTF">2010-10-22T16:54:34Z</dcterms:created>
  <dcterms:modified xsi:type="dcterms:W3CDTF">2016-05-31T19:08:47Z</dcterms:modified>
</cp:coreProperties>
</file>