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tags/tag15.xml" ContentType="application/vnd.openxmlformats-officedocument.presentationml.tags+xml"/>
  <Override PartName="/ppt/notesSlides/notesSlide24.xml" ContentType="application/vnd.openxmlformats-officedocument.presentationml.notesSlide+xml"/>
  <Override PartName="/ppt/tags/tag16.xml" ContentType="application/vnd.openxmlformats-officedocument.presentationml.tags+xml"/>
  <Override PartName="/ppt/notesSlides/notesSlide25.xml" ContentType="application/vnd.openxmlformats-officedocument.presentationml.notesSlide+xml"/>
  <Override PartName="/ppt/tags/tag17.xml" ContentType="application/vnd.openxmlformats-officedocument.presentationml.tags+xml"/>
  <Override PartName="/ppt/notesSlides/notesSlide26.xml" ContentType="application/vnd.openxmlformats-officedocument.presentationml.notesSlide+xml"/>
  <Override PartName="/ppt/tags/tag18.xml" ContentType="application/vnd.openxmlformats-officedocument.presentationml.tags+xml"/>
  <Override PartName="/ppt/notesSlides/notesSlide27.xml" ContentType="application/vnd.openxmlformats-officedocument.presentationml.notesSlide+xml"/>
  <Override PartName="/ppt/tags/tag19.xml" ContentType="application/vnd.openxmlformats-officedocument.presentationml.tags+xml"/>
  <Override PartName="/ppt/notesSlides/notesSlide2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1.xml" ContentType="application/vnd.openxmlformats-officedocument.presentationml.notesSlide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7" r:id="rId3"/>
  </p:sldMasterIdLst>
  <p:notesMasterIdLst>
    <p:notesMasterId r:id="rId41"/>
  </p:notesMasterIdLst>
  <p:sldIdLst>
    <p:sldId id="284" r:id="rId4"/>
    <p:sldId id="299" r:id="rId5"/>
    <p:sldId id="268" r:id="rId6"/>
    <p:sldId id="300" r:id="rId7"/>
    <p:sldId id="301" r:id="rId8"/>
    <p:sldId id="303" r:id="rId9"/>
    <p:sldId id="322" r:id="rId10"/>
    <p:sldId id="304" r:id="rId11"/>
    <p:sldId id="323" r:id="rId12"/>
    <p:sldId id="305" r:id="rId13"/>
    <p:sldId id="343" r:id="rId14"/>
    <p:sldId id="302" r:id="rId15"/>
    <p:sldId id="325" r:id="rId16"/>
    <p:sldId id="306" r:id="rId17"/>
    <p:sldId id="310" r:id="rId18"/>
    <p:sldId id="327" r:id="rId19"/>
    <p:sldId id="308" r:id="rId20"/>
    <p:sldId id="309" r:id="rId21"/>
    <p:sldId id="311" r:id="rId22"/>
    <p:sldId id="334" r:id="rId23"/>
    <p:sldId id="337" r:id="rId24"/>
    <p:sldId id="340" r:id="rId25"/>
    <p:sldId id="339" r:id="rId26"/>
    <p:sldId id="316" r:id="rId27"/>
    <p:sldId id="328" r:id="rId28"/>
    <p:sldId id="317" r:id="rId29"/>
    <p:sldId id="329" r:id="rId30"/>
    <p:sldId id="318" r:id="rId31"/>
    <p:sldId id="330" r:id="rId32"/>
    <p:sldId id="319" r:id="rId33"/>
    <p:sldId id="331" r:id="rId34"/>
    <p:sldId id="320" r:id="rId35"/>
    <p:sldId id="332" r:id="rId36"/>
    <p:sldId id="298" r:id="rId37"/>
    <p:sldId id="333" r:id="rId38"/>
    <p:sldId id="338" r:id="rId39"/>
    <p:sldId id="341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32"/>
    <a:srgbClr val="007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96" autoAdjust="0"/>
  </p:normalViewPr>
  <p:slideViewPr>
    <p:cSldViewPr>
      <p:cViewPr varScale="1">
        <p:scale>
          <a:sx n="131" d="100"/>
          <a:sy n="131" d="100"/>
        </p:scale>
        <p:origin x="666" y="126"/>
      </p:cViewPr>
      <p:guideLst>
        <p:guide orient="horz" pos="1620"/>
        <p:guide pos="288"/>
      </p:guideLst>
    </p:cSldViewPr>
  </p:slideViewPr>
  <p:outlineViewPr>
    <p:cViewPr>
      <p:scale>
        <a:sx n="33" d="100"/>
        <a:sy n="33" d="100"/>
      </p:scale>
      <p:origin x="0" y="-34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2B4EE-8C50-6642-8873-ABA7B75BF2F8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8CF8E-5829-EF4D-89CE-F4FE1FE97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70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LiveSlide
http://www.mrs.org/poll-results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56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27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51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LiveSlide</a:t>
            </a:r>
            <a:r>
              <a:rPr lang="en-US" dirty="0" smtClean="0"/>
              <a:t>
http://www.mrs.org/poll-results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75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12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41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85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76488" y="530225"/>
            <a:ext cx="4730750" cy="2660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Acid/base could be used to precipitate desired elements</a:t>
            </a:r>
          </a:p>
          <a:p>
            <a:pPr lvl="1">
              <a:lnSpc>
                <a:spcPts val="2558"/>
              </a:lnSpc>
              <a:spcBef>
                <a:spcPts val="614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Especially important for cathodes with low elemental values</a:t>
            </a:r>
          </a:p>
          <a:p>
            <a:pPr lvl="1">
              <a:lnSpc>
                <a:spcPts val="2558"/>
              </a:lnSpc>
              <a:spcBef>
                <a:spcPts val="614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Could think about anode materials, too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0136" indent="-29236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9441" indent="-2338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7216" indent="-2338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04992" indent="-2338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72768" indent="-233888" defTabSz="4677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0545" indent="-233888" defTabSz="4677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8321" indent="-233888" defTabSz="4677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76096" indent="-233888" defTabSz="4677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Go to "View | Header and Footer" to add your organization, sponsor, meeting name here; then, click "Apply to All"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0136" indent="-29236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9441" indent="-2338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7216" indent="-2338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04992" indent="-2338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72768" indent="-233888" defTabSz="4677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0545" indent="-233888" defTabSz="4677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8321" indent="-233888" defTabSz="4677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76096" indent="-233888" defTabSz="4677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7E69A5-1DA5-40AA-AE7D-031CEA9C904C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58914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76488" y="530225"/>
            <a:ext cx="4730750" cy="2660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Acid/base could be used to precipitate desired elements</a:t>
            </a:r>
          </a:p>
          <a:p>
            <a:pPr lvl="1">
              <a:lnSpc>
                <a:spcPts val="2558"/>
              </a:lnSpc>
              <a:spcBef>
                <a:spcPts val="614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Especially important for cathodes with low elemental values</a:t>
            </a:r>
          </a:p>
          <a:p>
            <a:pPr lvl="1">
              <a:lnSpc>
                <a:spcPts val="2558"/>
              </a:lnSpc>
              <a:spcBef>
                <a:spcPts val="614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Could think about anode materials, too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0136" indent="-29236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9441" indent="-2338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7216" indent="-2338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04992" indent="-2338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72768" indent="-233888" defTabSz="4677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0545" indent="-233888" defTabSz="4677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8321" indent="-233888" defTabSz="4677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76096" indent="-233888" defTabSz="4677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Go to "View | Header and Footer" to add your organization, sponsor, meeting name here; then, click "Apply to All"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0136" indent="-29236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9441" indent="-2338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7216" indent="-2338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04992" indent="-2338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72768" indent="-233888" defTabSz="4677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0545" indent="-233888" defTabSz="4677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8321" indent="-233888" defTabSz="4677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76096" indent="-233888" defTabSz="4677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E69A5-1DA5-40AA-AE7D-031CEA9C904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759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0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67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LiveSlide</a:t>
            </a:r>
            <a:r>
              <a:rPr lang="en-US" dirty="0" smtClean="0"/>
              <a:t>
http://www.mrs.org/poll-results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7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5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LiveSlide
http://www.mrs.org/poll-results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43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34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LiveSlide</a:t>
            </a:r>
            <a:r>
              <a:rPr lang="en-US" dirty="0" smtClean="0"/>
              <a:t>
http://www.mrs.org/poll-results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07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586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LiveSlide
http://www.mrs.org/poll-results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82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113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LiveSlide
http://www.mrs.org/poll-results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921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LiveSlide
https://www.mrs.org/poll-results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35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305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LiveSlide
https://www.mrs.org/poll-results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147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LiveSlide
https://www.mrs.org/poll-results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59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LiveSlide</a:t>
            </a:r>
            <a:r>
              <a:rPr lang="en-US" dirty="0" smtClean="0"/>
              <a:t>
http://www.mrs.org/poll-results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62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3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LiveSlide</a:t>
            </a:r>
            <a:r>
              <a:rPr lang="en-US" dirty="0" smtClean="0"/>
              <a:t>
http://www.mrs.org/poll-results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77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LiveSlide</a:t>
            </a:r>
            <a:r>
              <a:rPr lang="en-US" dirty="0" smtClean="0"/>
              <a:t>
https://www.mrs.org/poll-results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13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CF8E-5829-EF4D-89CE-F4FE1FE97F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91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281A-7EDE-4D9D-8915-25BEE2B9EB8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9CC1-6827-48E1-A1B6-3F5B2C6D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2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281A-7EDE-4D9D-8915-25BEE2B9EB8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9CC1-6827-48E1-A1B6-3F5B2C6D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7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281A-7EDE-4D9D-8915-25BEE2B9EB8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9CC1-6827-48E1-A1B6-3F5B2C6D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00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4617661"/>
            <a:ext cx="1546678" cy="417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44886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SECTION BREAK 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BASIC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274996"/>
            <a:ext cx="8372901" cy="3317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add 1st-level bullet. Click an icon below to add table, graph or other imagery.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765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TITLE AND CONTENT 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765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1" y="108417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>
              <a:solidFill>
                <a:srgbClr val="4748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765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74998"/>
            <a:ext cx="4023360" cy="3317081"/>
          </a:xfrm>
        </p:spPr>
        <p:txBody>
          <a:bodyPr/>
          <a:lstStyle>
            <a:lvl1pPr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defRPr sz="1350"/>
            </a:lvl3pPr>
            <a:lvl4pPr marL="648891" indent="-128588">
              <a:defRPr sz="1050"/>
            </a:lvl4pPr>
            <a:lvl5pPr marL="813197" indent="-128588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264281"/>
            <a:ext cx="4023360" cy="3317081"/>
          </a:xfrm>
        </p:spPr>
        <p:txBody>
          <a:bodyPr/>
          <a:lstStyle>
            <a:lvl1pPr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defRPr sz="1350"/>
            </a:lvl3pPr>
            <a:lvl4pPr marL="648891" indent="-128588">
              <a:defRPr sz="1050"/>
            </a:lvl4pPr>
            <a:lvl5pPr marL="813197" indent="-128588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1697827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350"/>
            </a:lvl1pPr>
            <a:lvl2pPr marL="342900" indent="-129779">
              <a:defRPr sz="1350"/>
            </a:lvl2pPr>
            <a:lvl3pPr marL="470297" indent="-96441">
              <a:defRPr sz="1350"/>
            </a:lvl3pPr>
            <a:lvl4pPr marL="648891" indent="-128588">
              <a:defRPr sz="1050"/>
            </a:lvl4pPr>
            <a:lvl5pPr marL="813197" indent="-128588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1697827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350"/>
            </a:lvl1pPr>
            <a:lvl2pPr marL="342900" indent="-129779">
              <a:defRPr sz="1350"/>
            </a:lvl2pPr>
            <a:lvl3pPr marL="470297" indent="-96441">
              <a:defRPr sz="1350"/>
            </a:lvl3pPr>
            <a:lvl4pPr marL="648891" indent="-128588">
              <a:defRPr sz="1050"/>
            </a:lvl4pPr>
            <a:lvl5pPr marL="813197" indent="-128588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263172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350" b="1" cap="all" baseline="0">
                <a:solidFill>
                  <a:schemeClr val="bg1"/>
                </a:solidFill>
              </a:defRPr>
            </a:lvl1pPr>
            <a:lvl2pPr marL="342900" indent="-129779">
              <a:defRPr sz="1200"/>
            </a:lvl2pPr>
            <a:lvl3pPr marL="470297" indent="-96441">
              <a:defRPr sz="1050"/>
            </a:lvl3pPr>
            <a:lvl4pPr marL="648891" indent="-128588">
              <a:defRPr sz="900"/>
            </a:lvl4pPr>
            <a:lvl5pPr marL="813197" indent="-128588">
              <a:defRPr sz="9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76562"/>
            <a:ext cx="8372901" cy="374786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263172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350" b="1" cap="all" baseline="0">
                <a:solidFill>
                  <a:schemeClr val="bg1"/>
                </a:solidFill>
              </a:defRPr>
            </a:lvl1pPr>
            <a:lvl2pPr marL="342900" indent="-129779">
              <a:defRPr sz="1200"/>
            </a:lvl2pPr>
            <a:lvl3pPr marL="470297" indent="-96441">
              <a:defRPr sz="1050"/>
            </a:lvl3pPr>
            <a:lvl4pPr marL="648891" indent="-128588">
              <a:defRPr sz="900"/>
            </a:lvl4pPr>
            <a:lvl5pPr marL="813197" indent="-128588">
              <a:defRPr sz="9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with box treatment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6" y="1274996"/>
            <a:ext cx="4319750" cy="1687073"/>
          </a:xfrm>
        </p:spPr>
        <p:txBody>
          <a:bodyPr tIns="0"/>
          <a:lstStyle>
            <a:lvl1pPr>
              <a:spcBef>
                <a:spcPts val="450"/>
              </a:spcBef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spcBef>
                <a:spcPts val="0"/>
              </a:spcBef>
              <a:defRPr sz="1350"/>
            </a:lvl3pPr>
            <a:lvl4pPr marL="648891" indent="-128588">
              <a:spcBef>
                <a:spcPts val="0"/>
              </a:spcBef>
              <a:defRPr sz="1200"/>
            </a:lvl4pPr>
            <a:lvl5pPr marL="813197" indent="-128588"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1274996"/>
            <a:ext cx="3729481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3060441"/>
            <a:ext cx="3729481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765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6" y="3050218"/>
            <a:ext cx="4319750" cy="1687073"/>
          </a:xfrm>
        </p:spPr>
        <p:txBody>
          <a:bodyPr tIns="0"/>
          <a:lstStyle>
            <a:lvl1pPr>
              <a:spcBef>
                <a:spcPts val="450"/>
              </a:spcBef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spcBef>
                <a:spcPts val="0"/>
              </a:spcBef>
              <a:defRPr sz="1350"/>
            </a:lvl3pPr>
            <a:lvl4pPr marL="648891" indent="-128588">
              <a:spcBef>
                <a:spcPts val="0"/>
              </a:spcBef>
              <a:defRPr sz="1200"/>
            </a:lvl4pPr>
            <a:lvl5pPr marL="813197" indent="-128588"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FFFF"/>
                </a:solidFill>
              </a:rPr>
              <a:t>Instructions on replacing a current image:</a:t>
            </a:r>
            <a:endParaRPr lang="en-US" sz="1050" b="1" dirty="0">
              <a:solidFill>
                <a:srgbClr val="FFFFFF"/>
              </a:solidFill>
            </a:endParaRP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298645"/>
            <a:ext cx="5814912" cy="1109522"/>
          </a:xfrm>
        </p:spPr>
        <p:txBody>
          <a:bodyPr tIns="0"/>
          <a:lstStyle>
            <a:lvl1pPr>
              <a:spcBef>
                <a:spcPts val="450"/>
              </a:spcBef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spcBef>
                <a:spcPts val="0"/>
              </a:spcBef>
              <a:defRPr sz="1350"/>
            </a:lvl3pPr>
            <a:lvl4pPr marL="648891" indent="-128588">
              <a:spcBef>
                <a:spcPts val="0"/>
              </a:spcBef>
              <a:defRPr sz="1200"/>
            </a:lvl4pPr>
            <a:lvl5pPr marL="813197" indent="-128588"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290311"/>
            <a:ext cx="2023746" cy="101029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5" y="2467806"/>
            <a:ext cx="2028507" cy="101029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THREE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765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478576"/>
            <a:ext cx="5814912" cy="1109522"/>
          </a:xfrm>
        </p:spPr>
        <p:txBody>
          <a:bodyPr tIns="0"/>
          <a:lstStyle>
            <a:lvl1pPr>
              <a:spcBef>
                <a:spcPts val="450"/>
              </a:spcBef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spcBef>
                <a:spcPts val="0"/>
              </a:spcBef>
              <a:defRPr sz="1350"/>
            </a:lvl3pPr>
            <a:lvl4pPr marL="648891" indent="-128588">
              <a:spcBef>
                <a:spcPts val="0"/>
              </a:spcBef>
              <a:defRPr sz="1200"/>
            </a:lvl4pPr>
            <a:lvl5pPr marL="813197" indent="-128588"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3" y="3654736"/>
            <a:ext cx="2028507" cy="101029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642091"/>
            <a:ext cx="5814912" cy="1109522"/>
          </a:xfrm>
        </p:spPr>
        <p:txBody>
          <a:bodyPr tIns="0"/>
          <a:lstStyle>
            <a:lvl1pPr>
              <a:spcBef>
                <a:spcPts val="450"/>
              </a:spcBef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spcBef>
                <a:spcPts val="0"/>
              </a:spcBef>
              <a:defRPr sz="1350"/>
            </a:lvl3pPr>
            <a:lvl4pPr marL="648891" indent="-128588">
              <a:spcBef>
                <a:spcPts val="0"/>
              </a:spcBef>
              <a:defRPr sz="1200"/>
            </a:lvl4pPr>
            <a:lvl5pPr marL="813197" indent="-128588"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FFFF"/>
                </a:solidFill>
              </a:rPr>
              <a:t>Instructions on replacing a current image:</a:t>
            </a:r>
            <a:endParaRPr lang="en-US" sz="1050" b="1" dirty="0">
              <a:solidFill>
                <a:srgbClr val="FFFFFF"/>
              </a:solidFill>
            </a:endParaRP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765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2998763"/>
            <a:ext cx="4114800" cy="1596872"/>
          </a:xfrm>
        </p:spPr>
        <p:txBody>
          <a:bodyPr tIns="91440"/>
          <a:lstStyle>
            <a:lvl1pPr>
              <a:spcBef>
                <a:spcPts val="450"/>
              </a:spcBef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spcBef>
                <a:spcPts val="0"/>
              </a:spcBef>
              <a:defRPr sz="1350"/>
            </a:lvl3pPr>
            <a:lvl4pPr marL="648891" indent="-128588">
              <a:spcBef>
                <a:spcPts val="0"/>
              </a:spcBef>
              <a:defRPr sz="1200"/>
            </a:lvl4pPr>
            <a:lvl5pPr marL="813197" indent="-128588"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2998763"/>
            <a:ext cx="4097585" cy="1596872"/>
          </a:xfrm>
        </p:spPr>
        <p:txBody>
          <a:bodyPr tIns="91440"/>
          <a:lstStyle>
            <a:lvl1pPr>
              <a:spcBef>
                <a:spcPts val="450"/>
              </a:spcBef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spcBef>
                <a:spcPts val="0"/>
              </a:spcBef>
              <a:defRPr sz="1350"/>
            </a:lvl3pPr>
            <a:lvl4pPr marL="648891" indent="-128588">
              <a:spcBef>
                <a:spcPts val="0"/>
              </a:spcBef>
              <a:defRPr sz="1200"/>
            </a:lvl4pPr>
            <a:lvl5pPr marL="813197" indent="-128588"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27499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27499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top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FFFF"/>
                </a:solidFill>
              </a:rPr>
              <a:t>Instructions on replacing a current image: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 smtClean="0">
                <a:solidFill>
                  <a:srgbClr val="FFFFFF"/>
                </a:solidFill>
              </a:rPr>
              <a:t>Select </a:t>
            </a:r>
            <a:r>
              <a:rPr lang="en-US" sz="1050" dirty="0">
                <a:solidFill>
                  <a:srgbClr val="FFFFFF"/>
                </a:solidFill>
              </a:rPr>
              <a:t>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281A-7EDE-4D9D-8915-25BEE2B9EB8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9CC1-6827-48E1-A1B6-3F5B2C6D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3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765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74998"/>
            <a:ext cx="4114800" cy="1287809"/>
          </a:xfrm>
        </p:spPr>
        <p:txBody>
          <a:bodyPr/>
          <a:lstStyle>
            <a:lvl1pPr>
              <a:spcBef>
                <a:spcPts val="450"/>
              </a:spcBef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spcBef>
                <a:spcPts val="0"/>
              </a:spcBef>
              <a:defRPr sz="1350"/>
            </a:lvl3pPr>
            <a:lvl4pPr marL="648891" indent="-128588">
              <a:spcBef>
                <a:spcPts val="0"/>
              </a:spcBef>
              <a:defRPr sz="1200"/>
            </a:lvl4pPr>
            <a:lvl5pPr marL="813197" indent="-128588"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274998"/>
            <a:ext cx="4114800" cy="1287809"/>
          </a:xfrm>
        </p:spPr>
        <p:txBody>
          <a:bodyPr/>
          <a:lstStyle>
            <a:lvl1pPr>
              <a:spcBef>
                <a:spcPts val="450"/>
              </a:spcBef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spcBef>
                <a:spcPts val="0"/>
              </a:spcBef>
              <a:defRPr sz="1350"/>
            </a:lvl3pPr>
            <a:lvl4pPr marL="648891" indent="-128588">
              <a:spcBef>
                <a:spcPts val="0"/>
              </a:spcBef>
              <a:defRPr sz="1200"/>
            </a:lvl4pPr>
            <a:lvl5pPr marL="813197" indent="-128588"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57798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57798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bottom HORIZONTAL</a:t>
            </a:r>
            <a:br>
              <a:rPr lang="en-US" dirty="0" smtClean="0"/>
            </a:br>
            <a:r>
              <a:rPr lang="en-US" dirty="0" smtClean="0"/>
              <a:t>WITH CAPTIONS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FFFF"/>
                </a:solidFill>
              </a:rPr>
              <a:t>Instructions on replacing a current image: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 smtClean="0">
                <a:solidFill>
                  <a:srgbClr val="FFFFFF"/>
                </a:solidFill>
              </a:rPr>
              <a:t>Select </a:t>
            </a:r>
            <a:r>
              <a:rPr lang="en-US" sz="1050" dirty="0">
                <a:solidFill>
                  <a:srgbClr val="FFFFFF"/>
                </a:solidFill>
              </a:rPr>
              <a:t>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301319"/>
            <a:ext cx="3995723" cy="426329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301319"/>
            <a:ext cx="3995723" cy="426329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283697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12308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9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765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28311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122501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9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FFFF"/>
                </a:solidFill>
              </a:rPr>
              <a:t>Instructions on replacing a current image: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 smtClean="0">
                <a:solidFill>
                  <a:srgbClr val="FFFFFF"/>
                </a:solidFill>
              </a:rPr>
              <a:t>Select </a:t>
            </a:r>
            <a:r>
              <a:rPr lang="en-US" sz="1050" dirty="0">
                <a:solidFill>
                  <a:srgbClr val="FFFFFF"/>
                </a:solidFill>
              </a:rPr>
              <a:t>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76562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712085"/>
            <a:ext cx="2465584" cy="1609958"/>
          </a:xfrm>
        </p:spPr>
        <p:txBody>
          <a:bodyPr/>
          <a:lstStyle>
            <a:lvl1pPr>
              <a:spcBef>
                <a:spcPts val="450"/>
              </a:spcBef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spcBef>
                <a:spcPts val="0"/>
              </a:spcBef>
              <a:defRPr sz="1350"/>
            </a:lvl3pPr>
            <a:lvl4pPr marL="648891" indent="-128588">
              <a:defRPr sz="900"/>
            </a:lvl4pPr>
            <a:lvl5pPr marL="813197" indent="-128588"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7" y="2712085"/>
            <a:ext cx="2465584" cy="1609958"/>
          </a:xfrm>
        </p:spPr>
        <p:txBody>
          <a:bodyPr/>
          <a:lstStyle>
            <a:lvl1pPr>
              <a:spcBef>
                <a:spcPts val="450"/>
              </a:spcBef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spcBef>
                <a:spcPts val="0"/>
              </a:spcBef>
              <a:defRPr sz="1350"/>
            </a:lvl3pPr>
            <a:lvl4pPr marL="648891" indent="-128588">
              <a:defRPr sz="900"/>
            </a:lvl4pPr>
            <a:lvl5pPr marL="813197" indent="-128588"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272821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7" y="1272821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713959"/>
            <a:ext cx="2465584" cy="1609958"/>
          </a:xfrm>
        </p:spPr>
        <p:txBody>
          <a:bodyPr/>
          <a:lstStyle>
            <a:lvl1pPr>
              <a:spcBef>
                <a:spcPts val="450"/>
              </a:spcBef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spcBef>
                <a:spcPts val="0"/>
              </a:spcBef>
              <a:defRPr sz="1350"/>
            </a:lvl3pPr>
            <a:lvl4pPr marL="648891" indent="-128588">
              <a:defRPr sz="900"/>
            </a:lvl4pPr>
            <a:lvl5pPr marL="813197" indent="-128588"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274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THREE IMAGES –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FFFF"/>
                </a:solidFill>
              </a:rPr>
              <a:t>Instructions on replacing a current image: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 smtClean="0">
                <a:solidFill>
                  <a:srgbClr val="FFFFFF"/>
                </a:solidFill>
              </a:rPr>
              <a:t>Select </a:t>
            </a:r>
            <a:r>
              <a:rPr lang="en-US" sz="1050" dirty="0">
                <a:solidFill>
                  <a:srgbClr val="FFFFFF"/>
                </a:solidFill>
              </a:rPr>
              <a:t>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76105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76105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76105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76105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1" y="3529645"/>
            <a:ext cx="8434552" cy="1314195"/>
          </a:xfrm>
          <a:noFill/>
        </p:spPr>
        <p:txBody>
          <a:bodyPr lIns="0" tIns="91440"/>
          <a:lstStyle>
            <a:lvl1pPr>
              <a:defRPr sz="1500">
                <a:solidFill>
                  <a:srgbClr val="000000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500">
                <a:solidFill>
                  <a:srgbClr val="000000"/>
                </a:solidFill>
              </a:defRPr>
            </a:lvl3pPr>
            <a:lvl4pPr>
              <a:defRPr sz="1500">
                <a:solidFill>
                  <a:srgbClr val="000000"/>
                </a:solidFill>
              </a:defRPr>
            </a:lvl4pPr>
            <a:lvl5pPr>
              <a:defRPr sz="1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3429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1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four images, captions and bullets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9" y="2984297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9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84297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9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84297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9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84297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9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FFFF"/>
                </a:solidFill>
              </a:rPr>
              <a:t>Instructions on replacing a current image: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 smtClean="0">
                <a:solidFill>
                  <a:srgbClr val="FFFFFF"/>
                </a:solidFill>
              </a:rPr>
              <a:t>Select </a:t>
            </a:r>
            <a:r>
              <a:rPr lang="en-US" sz="1050" dirty="0">
                <a:solidFill>
                  <a:srgbClr val="FFFFFF"/>
                </a:solidFill>
              </a:rPr>
              <a:t>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76562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four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76562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FFFF"/>
                </a:solidFill>
              </a:rPr>
              <a:t>Instructions on replacing a current image: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 smtClean="0">
                <a:solidFill>
                  <a:srgbClr val="FFFFFF"/>
                </a:solidFill>
              </a:rPr>
              <a:t>Select </a:t>
            </a:r>
            <a:r>
              <a:rPr lang="en-US" sz="1050" dirty="0">
                <a:solidFill>
                  <a:srgbClr val="FFFFFF"/>
                </a:solidFill>
              </a:rPr>
              <a:t>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181001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582571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9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181001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582571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9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18865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423888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9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18865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426732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9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graph, chart or table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274704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below to add a chart, graph, or table.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765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5776" y="4739217"/>
            <a:ext cx="3711039" cy="404284"/>
          </a:xfrm>
        </p:spPr>
        <p:txBody>
          <a:bodyPr bIns="0" anchor="t" anchorCtr="0"/>
          <a:lstStyle>
            <a:lvl1pPr marL="0" indent="0">
              <a:buNone/>
              <a:defRPr sz="788" baseline="0"/>
            </a:lvl1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4617661"/>
            <a:ext cx="1546678" cy="417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 userDrawn="1"/>
        </p:nvSpPr>
        <p:spPr>
          <a:xfrm>
            <a:off x="469901" y="4685416"/>
            <a:ext cx="1063817" cy="30008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350" dirty="0" smtClean="0">
                <a:solidFill>
                  <a:srgbClr val="47484A">
                    <a:lumMod val="50000"/>
                  </a:srgbClr>
                </a:solidFill>
              </a:rPr>
              <a:t>www.anl.gov</a:t>
            </a:r>
            <a:endParaRPr lang="en-US" sz="1350" dirty="0">
              <a:solidFill>
                <a:srgbClr val="47484A">
                  <a:lumMod val="50000"/>
                </a:srgbClr>
              </a:solidFill>
            </a:endParaRPr>
          </a:p>
        </p:txBody>
      </p:sp>
      <p:pic>
        <p:nvPicPr>
          <p:cNvPr id="8" name="Picture 7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4488688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closing statement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80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AND CONTENT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22" y="470472"/>
            <a:ext cx="1859645" cy="502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A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4" name="Text Placeholder 21"/>
          <p:cNvSpPr txBox="1">
            <a:spLocks/>
          </p:cNvSpPr>
          <p:nvPr userDrawn="1"/>
        </p:nvSpPr>
        <p:spPr>
          <a:xfrm>
            <a:off x="469901" y="253311"/>
            <a:ext cx="3542542" cy="989701"/>
          </a:xfrm>
          <a:prstGeom prst="rect">
            <a:avLst/>
          </a:prstGeom>
          <a:noFill/>
        </p:spPr>
        <p:txBody>
          <a:bodyPr vert="horz" lIns="0" tIns="0" rIns="0" bIns="3429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buFont typeface="Wingdings" pitchFamily="2" charset="2"/>
              <a:buNone/>
              <a:defRPr sz="18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cap="all" dirty="0" smtClean="0">
                <a:solidFill>
                  <a:srgbClr val="47484A"/>
                </a:solidFill>
              </a:rPr>
              <a:t>We start with yes.</a:t>
            </a:r>
            <a:endParaRPr lang="en-US" sz="1350" dirty="0">
              <a:solidFill>
                <a:srgbClr val="47484A"/>
              </a:solidFill>
            </a:endParaRP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05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35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050">
                <a:solidFill>
                  <a:schemeClr val="tx1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05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35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050">
                <a:solidFill>
                  <a:schemeClr val="tx1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05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35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050">
                <a:solidFill>
                  <a:schemeClr val="tx1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4570712"/>
            <a:ext cx="589449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050" baseline="0">
                <a:solidFill>
                  <a:schemeClr val="tx1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251" name="TextBox 250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FFFF"/>
                </a:solidFill>
              </a:rPr>
              <a:t>Instructions on replacing a current image:</a:t>
            </a:r>
            <a:endParaRPr lang="en-US" sz="1050" b="1" dirty="0">
              <a:solidFill>
                <a:srgbClr val="FFFFFF"/>
              </a:solidFill>
            </a:endParaRP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281A-7EDE-4D9D-8915-25BEE2B9EB8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9CC1-6827-48E1-A1B6-3F5B2C6D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33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4617661"/>
            <a:ext cx="1546678" cy="417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265"/>
            <a:ext cx="9144000" cy="4508954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0265"/>
            <a:ext cx="9144000" cy="4508954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B 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5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05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35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05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35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050">
                <a:solidFill>
                  <a:schemeClr val="bg1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05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35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050">
                <a:solidFill>
                  <a:schemeClr val="bg1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FFFF"/>
                </a:solidFill>
              </a:rPr>
              <a:t>Instructions on replacing a current image:</a:t>
            </a:r>
            <a:endParaRPr lang="en-US" sz="1050" b="1" dirty="0">
              <a:solidFill>
                <a:srgbClr val="FFFFFF"/>
              </a:solidFill>
            </a:endParaRP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79" y="125711"/>
            <a:ext cx="1546986" cy="417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4570712"/>
            <a:ext cx="589449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050" baseline="0">
                <a:solidFill>
                  <a:srgbClr val="47484A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05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35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050">
                <a:solidFill>
                  <a:srgbClr val="47484A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05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35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050">
                <a:solidFill>
                  <a:srgbClr val="47484A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2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1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 cover option c 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05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35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050">
                <a:solidFill>
                  <a:srgbClr val="47484A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6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FFFF"/>
                </a:solidFill>
              </a:rPr>
              <a:t>Instructions on replacing a current image:</a:t>
            </a:r>
            <a:endParaRPr lang="en-US" sz="1050" b="1" dirty="0">
              <a:solidFill>
                <a:srgbClr val="FFFFFF"/>
              </a:solidFill>
            </a:endParaRP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9" y="274707"/>
            <a:ext cx="8484914" cy="248308"/>
          </a:xfrm>
        </p:spPr>
        <p:txBody>
          <a:bodyPr/>
          <a:lstStyle>
            <a:lvl1pPr marL="0" indent="0">
              <a:buNone/>
              <a:defRPr sz="75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750" b="0" cap="all" smtClean="0">
                <a:solidFill>
                  <a:srgbClr val="000000"/>
                </a:solidFill>
              </a:rPr>
              <a:t>Type in name </a:t>
            </a:r>
            <a:r>
              <a:rPr lang="en-US" sz="750" b="0" cap="all" dirty="0" smtClean="0">
                <a:solidFill>
                  <a:srgbClr val="000000"/>
                </a:solidFill>
              </a:rPr>
              <a:t>of </a:t>
            </a:r>
            <a:r>
              <a:rPr lang="en-US" sz="750" b="0" cap="all" dirty="0" err="1" smtClean="0">
                <a:solidFill>
                  <a:srgbClr val="000000"/>
                </a:solidFill>
              </a:rPr>
              <a:t>fACILITY</a:t>
            </a:r>
            <a:r>
              <a:rPr lang="en-US" sz="750" b="0" cap="all" dirty="0" smtClean="0">
                <a:solidFill>
                  <a:srgbClr val="000000"/>
                </a:solidFill>
              </a:rPr>
              <a:t>, division, group, program or </a:t>
            </a:r>
            <a:r>
              <a:rPr lang="en-US" sz="750" dirty="0" smtClean="0">
                <a:solidFill>
                  <a:srgbClr val="000000"/>
                </a:solidFill>
              </a:rPr>
              <a:t>www.anl.gov</a:t>
            </a:r>
            <a:endParaRPr lang="en-US" sz="750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240159"/>
            <a:ext cx="1546986" cy="417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4570712"/>
            <a:ext cx="589449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050" baseline="0">
                <a:solidFill>
                  <a:srgbClr val="47484A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05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35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050">
                <a:solidFill>
                  <a:srgbClr val="47484A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05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35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050">
                <a:solidFill>
                  <a:srgbClr val="47484A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6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2" y="87532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1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</a:t>
            </a:r>
            <a:br>
              <a:rPr lang="en-US" dirty="0" smtClean="0"/>
            </a:br>
            <a:r>
              <a:rPr lang="en-US" dirty="0" smtClean="0"/>
              <a:t>Cover option D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05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35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050">
                <a:solidFill>
                  <a:srgbClr val="47484A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6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FFFF"/>
                </a:solidFill>
              </a:rPr>
              <a:t>Instructions on replacing a current image:</a:t>
            </a:r>
            <a:endParaRPr lang="en-US" sz="1050" b="1" dirty="0">
              <a:solidFill>
                <a:srgbClr val="FFFFFF"/>
              </a:solidFill>
            </a:endParaRP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0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 then right click image and “SEND IMAGE TO BACK”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Full-frame image layout  –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FFFF"/>
                </a:solidFill>
              </a:rPr>
              <a:t>Instructions on replacing a current image:</a:t>
            </a:r>
            <a:endParaRPr lang="en-US" sz="1050" b="1" dirty="0">
              <a:solidFill>
                <a:srgbClr val="FFFFFF"/>
              </a:solidFill>
            </a:endParaRP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1" y="3484065"/>
            <a:ext cx="8434552" cy="1359776"/>
          </a:xfrm>
          <a:noFill/>
        </p:spPr>
        <p:txBody>
          <a:bodyPr lIns="0" tIns="9144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5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0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855463"/>
            <a:ext cx="8674100" cy="590324"/>
          </a:xfrm>
        </p:spPr>
        <p:txBody>
          <a:bodyPr lIns="0"/>
          <a:lstStyle>
            <a:lvl1pPr>
              <a:defRPr sz="21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one image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FFFF"/>
                </a:solidFill>
              </a:rPr>
              <a:t>Instructions on replacing a current image:</a:t>
            </a:r>
            <a:endParaRPr lang="en-US" sz="1050" b="1" dirty="0">
              <a:solidFill>
                <a:srgbClr val="FFFFFF"/>
              </a:solidFill>
            </a:endParaRP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855463"/>
            <a:ext cx="8674100" cy="590324"/>
          </a:xfrm>
        </p:spPr>
        <p:txBody>
          <a:bodyPr lIns="0"/>
          <a:lstStyle>
            <a:lvl1pPr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TWO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1" y="3484065"/>
            <a:ext cx="8434552" cy="1359776"/>
          </a:xfrm>
          <a:noFill/>
        </p:spPr>
        <p:txBody>
          <a:bodyPr lIns="0" tIns="9144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5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FFFF"/>
                </a:solidFill>
              </a:rPr>
              <a:t>Instructions on replacing a current image:</a:t>
            </a:r>
            <a:endParaRPr lang="en-US" sz="1050" b="1" dirty="0">
              <a:solidFill>
                <a:srgbClr val="FFFFFF"/>
              </a:solidFill>
            </a:endParaRP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1" y="3484065"/>
            <a:ext cx="8434552" cy="1359776"/>
          </a:xfrm>
          <a:noFill/>
        </p:spPr>
        <p:txBody>
          <a:bodyPr lIns="0" tIns="9144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5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855463"/>
            <a:ext cx="8674100" cy="590324"/>
          </a:xfrm>
        </p:spPr>
        <p:txBody>
          <a:bodyPr lIns="0"/>
          <a:lstStyle>
            <a:lvl1pPr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Three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FFFF"/>
                </a:solidFill>
              </a:rPr>
              <a:t>Instructions on replacing a current image:</a:t>
            </a:r>
            <a:endParaRPr lang="en-US" sz="1050" b="1" dirty="0">
              <a:solidFill>
                <a:srgbClr val="FFFFFF"/>
              </a:solidFill>
            </a:endParaRP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1" y="3484065"/>
            <a:ext cx="8434552" cy="1359776"/>
          </a:xfrm>
          <a:noFill/>
        </p:spPr>
        <p:txBody>
          <a:bodyPr lIns="0" tIns="9144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5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four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9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7484A"/>
              </a:solidFill>
            </a:endParaRP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FFFF"/>
                </a:solidFill>
              </a:rPr>
              <a:t>Instructions on replacing a current image:</a:t>
            </a:r>
            <a:endParaRPr lang="en-US" sz="1050" b="1" dirty="0">
              <a:solidFill>
                <a:srgbClr val="FFFFFF"/>
              </a:solidFill>
            </a:endParaRP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4617661"/>
            <a:ext cx="1546678" cy="417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44886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153907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BASIC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274996"/>
            <a:ext cx="8372901" cy="3317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add 1st-level bullet. Click an icon below to add table, graph or other imagery.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765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281A-7EDE-4D9D-8915-25BEE2B9EB8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9CC1-6827-48E1-A1B6-3F5B2C6D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679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TITLE AND CONTENT 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765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1" y="108417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1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765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74998"/>
            <a:ext cx="4023360" cy="3317081"/>
          </a:xfrm>
        </p:spPr>
        <p:txBody>
          <a:bodyPr/>
          <a:lstStyle>
            <a:lvl1pPr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defRPr sz="1350"/>
            </a:lvl3pPr>
            <a:lvl4pPr marL="648891" indent="-128588">
              <a:defRPr sz="1050"/>
            </a:lvl4pPr>
            <a:lvl5pPr marL="813197" indent="-128588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264281"/>
            <a:ext cx="4023360" cy="3317081"/>
          </a:xfrm>
        </p:spPr>
        <p:txBody>
          <a:bodyPr/>
          <a:lstStyle>
            <a:lvl1pPr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defRPr sz="1350"/>
            </a:lvl3pPr>
            <a:lvl4pPr marL="648891" indent="-128588">
              <a:defRPr sz="1050"/>
            </a:lvl4pPr>
            <a:lvl5pPr marL="813197" indent="-128588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6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1697827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350"/>
            </a:lvl1pPr>
            <a:lvl2pPr marL="342900" indent="-129779">
              <a:defRPr sz="1350"/>
            </a:lvl2pPr>
            <a:lvl3pPr marL="470297" indent="-96441">
              <a:defRPr sz="1350"/>
            </a:lvl3pPr>
            <a:lvl4pPr marL="648891" indent="-128588">
              <a:defRPr sz="1050"/>
            </a:lvl4pPr>
            <a:lvl5pPr marL="813197" indent="-128588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1697827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350"/>
            </a:lvl1pPr>
            <a:lvl2pPr marL="342900" indent="-129779">
              <a:defRPr sz="1350"/>
            </a:lvl2pPr>
            <a:lvl3pPr marL="470297" indent="-96441">
              <a:defRPr sz="1350"/>
            </a:lvl3pPr>
            <a:lvl4pPr marL="648891" indent="-128588">
              <a:defRPr sz="1050"/>
            </a:lvl4pPr>
            <a:lvl5pPr marL="813197" indent="-128588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263172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350" b="1" cap="all" baseline="0">
                <a:solidFill>
                  <a:schemeClr val="bg1"/>
                </a:solidFill>
              </a:defRPr>
            </a:lvl1pPr>
            <a:lvl2pPr marL="342900" indent="-129779">
              <a:defRPr sz="1200"/>
            </a:lvl2pPr>
            <a:lvl3pPr marL="470297" indent="-96441">
              <a:defRPr sz="1050"/>
            </a:lvl3pPr>
            <a:lvl4pPr marL="648891" indent="-128588">
              <a:defRPr sz="900"/>
            </a:lvl4pPr>
            <a:lvl5pPr marL="813197" indent="-128588">
              <a:defRPr sz="9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76562"/>
            <a:ext cx="8372901" cy="374786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263172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350" b="1" cap="all" baseline="0">
                <a:solidFill>
                  <a:schemeClr val="bg1"/>
                </a:solidFill>
              </a:defRPr>
            </a:lvl1pPr>
            <a:lvl2pPr marL="342900" indent="-129779">
              <a:defRPr sz="1200"/>
            </a:lvl2pPr>
            <a:lvl3pPr marL="470297" indent="-96441">
              <a:defRPr sz="1050"/>
            </a:lvl3pPr>
            <a:lvl4pPr marL="648891" indent="-128588">
              <a:defRPr sz="900"/>
            </a:lvl4pPr>
            <a:lvl5pPr marL="813197" indent="-128588">
              <a:defRPr sz="9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with box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0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6" y="1274996"/>
            <a:ext cx="4319750" cy="1687073"/>
          </a:xfrm>
        </p:spPr>
        <p:txBody>
          <a:bodyPr tIns="0"/>
          <a:lstStyle>
            <a:lvl1pPr>
              <a:spcBef>
                <a:spcPts val="450"/>
              </a:spcBef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spcBef>
                <a:spcPts val="0"/>
              </a:spcBef>
              <a:defRPr sz="1350"/>
            </a:lvl3pPr>
            <a:lvl4pPr marL="648891" indent="-128588">
              <a:spcBef>
                <a:spcPts val="0"/>
              </a:spcBef>
              <a:defRPr sz="1200"/>
            </a:lvl4pPr>
            <a:lvl5pPr marL="813197" indent="-128588"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1274996"/>
            <a:ext cx="3729481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3060441"/>
            <a:ext cx="3729481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765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6" y="3050218"/>
            <a:ext cx="4319750" cy="1687073"/>
          </a:xfrm>
        </p:spPr>
        <p:txBody>
          <a:bodyPr tIns="0"/>
          <a:lstStyle>
            <a:lvl1pPr>
              <a:spcBef>
                <a:spcPts val="450"/>
              </a:spcBef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spcBef>
                <a:spcPts val="0"/>
              </a:spcBef>
              <a:defRPr sz="1350"/>
            </a:lvl3pPr>
            <a:lvl4pPr marL="648891" indent="-128588">
              <a:spcBef>
                <a:spcPts val="0"/>
              </a:spcBef>
              <a:defRPr sz="1200"/>
            </a:lvl4pPr>
            <a:lvl5pPr marL="813197" indent="-128588"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050" b="1" dirty="0">
              <a:solidFill>
                <a:schemeClr val="bg1"/>
              </a:solidFill>
            </a:endParaRP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298645"/>
            <a:ext cx="5814912" cy="1109522"/>
          </a:xfrm>
        </p:spPr>
        <p:txBody>
          <a:bodyPr tIns="0"/>
          <a:lstStyle>
            <a:lvl1pPr>
              <a:spcBef>
                <a:spcPts val="450"/>
              </a:spcBef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spcBef>
                <a:spcPts val="0"/>
              </a:spcBef>
              <a:defRPr sz="1350"/>
            </a:lvl3pPr>
            <a:lvl4pPr marL="648891" indent="-128588">
              <a:spcBef>
                <a:spcPts val="0"/>
              </a:spcBef>
              <a:defRPr sz="1200"/>
            </a:lvl4pPr>
            <a:lvl5pPr marL="813197" indent="-128588"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290311"/>
            <a:ext cx="2023746" cy="101029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5" y="2467806"/>
            <a:ext cx="2028507" cy="101029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THREE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765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478576"/>
            <a:ext cx="5814912" cy="1109522"/>
          </a:xfrm>
        </p:spPr>
        <p:txBody>
          <a:bodyPr tIns="0"/>
          <a:lstStyle>
            <a:lvl1pPr>
              <a:spcBef>
                <a:spcPts val="450"/>
              </a:spcBef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spcBef>
                <a:spcPts val="0"/>
              </a:spcBef>
              <a:defRPr sz="1350"/>
            </a:lvl3pPr>
            <a:lvl4pPr marL="648891" indent="-128588">
              <a:spcBef>
                <a:spcPts val="0"/>
              </a:spcBef>
              <a:defRPr sz="1200"/>
            </a:lvl4pPr>
            <a:lvl5pPr marL="813197" indent="-128588"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3" y="3654736"/>
            <a:ext cx="2028507" cy="101029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642091"/>
            <a:ext cx="5814912" cy="1109522"/>
          </a:xfrm>
        </p:spPr>
        <p:txBody>
          <a:bodyPr tIns="0"/>
          <a:lstStyle>
            <a:lvl1pPr>
              <a:spcBef>
                <a:spcPts val="450"/>
              </a:spcBef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spcBef>
                <a:spcPts val="0"/>
              </a:spcBef>
              <a:defRPr sz="1350"/>
            </a:lvl3pPr>
            <a:lvl4pPr marL="648891" indent="-128588">
              <a:spcBef>
                <a:spcPts val="0"/>
              </a:spcBef>
              <a:defRPr sz="1200"/>
            </a:lvl4pPr>
            <a:lvl5pPr marL="813197" indent="-128588"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050" b="1" dirty="0">
              <a:solidFill>
                <a:schemeClr val="bg1"/>
              </a:solidFill>
            </a:endParaRP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765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2998763"/>
            <a:ext cx="4114800" cy="1596872"/>
          </a:xfrm>
        </p:spPr>
        <p:txBody>
          <a:bodyPr tIns="91440"/>
          <a:lstStyle>
            <a:lvl1pPr>
              <a:spcBef>
                <a:spcPts val="450"/>
              </a:spcBef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spcBef>
                <a:spcPts val="0"/>
              </a:spcBef>
              <a:defRPr sz="1350"/>
            </a:lvl3pPr>
            <a:lvl4pPr marL="648891" indent="-128588">
              <a:spcBef>
                <a:spcPts val="0"/>
              </a:spcBef>
              <a:defRPr sz="1200"/>
            </a:lvl4pPr>
            <a:lvl5pPr marL="813197" indent="-128588"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2998763"/>
            <a:ext cx="4097585" cy="1596872"/>
          </a:xfrm>
        </p:spPr>
        <p:txBody>
          <a:bodyPr tIns="91440"/>
          <a:lstStyle>
            <a:lvl1pPr>
              <a:spcBef>
                <a:spcPts val="450"/>
              </a:spcBef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spcBef>
                <a:spcPts val="0"/>
              </a:spcBef>
              <a:defRPr sz="1350"/>
            </a:lvl3pPr>
            <a:lvl4pPr marL="648891" indent="-128588">
              <a:spcBef>
                <a:spcPts val="0"/>
              </a:spcBef>
              <a:defRPr sz="1200"/>
            </a:lvl4pPr>
            <a:lvl5pPr marL="813197" indent="-128588"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27499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27499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top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 smtClean="0">
                <a:solidFill>
                  <a:schemeClr val="bg1"/>
                </a:solidFill>
              </a:rPr>
              <a:t>Select </a:t>
            </a:r>
            <a:r>
              <a:rPr lang="en-US" sz="105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0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765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74998"/>
            <a:ext cx="4114800" cy="1287809"/>
          </a:xfrm>
        </p:spPr>
        <p:txBody>
          <a:bodyPr/>
          <a:lstStyle>
            <a:lvl1pPr>
              <a:spcBef>
                <a:spcPts val="450"/>
              </a:spcBef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spcBef>
                <a:spcPts val="0"/>
              </a:spcBef>
              <a:defRPr sz="1350"/>
            </a:lvl3pPr>
            <a:lvl4pPr marL="648891" indent="-128588">
              <a:spcBef>
                <a:spcPts val="0"/>
              </a:spcBef>
              <a:defRPr sz="1200"/>
            </a:lvl4pPr>
            <a:lvl5pPr marL="813197" indent="-128588"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274998"/>
            <a:ext cx="4114800" cy="1287809"/>
          </a:xfrm>
        </p:spPr>
        <p:txBody>
          <a:bodyPr/>
          <a:lstStyle>
            <a:lvl1pPr>
              <a:spcBef>
                <a:spcPts val="450"/>
              </a:spcBef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spcBef>
                <a:spcPts val="0"/>
              </a:spcBef>
              <a:defRPr sz="1350"/>
            </a:lvl3pPr>
            <a:lvl4pPr marL="648891" indent="-128588">
              <a:spcBef>
                <a:spcPts val="0"/>
              </a:spcBef>
              <a:defRPr sz="1200"/>
            </a:lvl4pPr>
            <a:lvl5pPr marL="813197" indent="-128588"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57798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57798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bottom HORIZONTAL</a:t>
            </a:r>
            <a:br>
              <a:rPr lang="en-US" dirty="0" smtClean="0"/>
            </a:br>
            <a:r>
              <a:rPr lang="en-US" dirty="0" smtClean="0"/>
              <a:t>WITH CAPTIONS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 smtClean="0">
                <a:solidFill>
                  <a:schemeClr val="bg1"/>
                </a:solidFill>
              </a:rPr>
              <a:t>Select </a:t>
            </a:r>
            <a:r>
              <a:rPr lang="en-US" sz="105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301319"/>
            <a:ext cx="3995723" cy="426329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301319"/>
            <a:ext cx="3995723" cy="426329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60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283697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12308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9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765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28311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122501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9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 smtClean="0">
                <a:solidFill>
                  <a:schemeClr val="bg1"/>
                </a:solidFill>
              </a:rPr>
              <a:t>Select </a:t>
            </a:r>
            <a:r>
              <a:rPr lang="en-US" sz="105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76562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712085"/>
            <a:ext cx="2465584" cy="1609958"/>
          </a:xfrm>
        </p:spPr>
        <p:txBody>
          <a:bodyPr/>
          <a:lstStyle>
            <a:lvl1pPr>
              <a:spcBef>
                <a:spcPts val="450"/>
              </a:spcBef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spcBef>
                <a:spcPts val="0"/>
              </a:spcBef>
              <a:defRPr sz="1350"/>
            </a:lvl3pPr>
            <a:lvl4pPr marL="648891" indent="-128588">
              <a:defRPr sz="900"/>
            </a:lvl4pPr>
            <a:lvl5pPr marL="813197" indent="-128588"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7" y="2712085"/>
            <a:ext cx="2465584" cy="1609958"/>
          </a:xfrm>
        </p:spPr>
        <p:txBody>
          <a:bodyPr/>
          <a:lstStyle>
            <a:lvl1pPr>
              <a:spcBef>
                <a:spcPts val="450"/>
              </a:spcBef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spcBef>
                <a:spcPts val="0"/>
              </a:spcBef>
              <a:defRPr sz="1350"/>
            </a:lvl3pPr>
            <a:lvl4pPr marL="648891" indent="-128588">
              <a:defRPr sz="900"/>
            </a:lvl4pPr>
            <a:lvl5pPr marL="813197" indent="-128588"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272821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7" y="1272821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713959"/>
            <a:ext cx="2465584" cy="1609958"/>
          </a:xfrm>
        </p:spPr>
        <p:txBody>
          <a:bodyPr/>
          <a:lstStyle>
            <a:lvl1pPr>
              <a:spcBef>
                <a:spcPts val="450"/>
              </a:spcBef>
              <a:defRPr sz="1350"/>
            </a:lvl1pPr>
            <a:lvl2pPr marL="342900" indent="-129779">
              <a:spcBef>
                <a:spcPts val="0"/>
              </a:spcBef>
              <a:defRPr sz="1350"/>
            </a:lvl2pPr>
            <a:lvl3pPr marL="470297" indent="-96441">
              <a:spcBef>
                <a:spcPts val="0"/>
              </a:spcBef>
              <a:defRPr sz="1350"/>
            </a:lvl3pPr>
            <a:lvl4pPr marL="648891" indent="-128588">
              <a:defRPr sz="900"/>
            </a:lvl4pPr>
            <a:lvl5pPr marL="813197" indent="-128588"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274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THREE IMAGES –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 smtClean="0">
                <a:solidFill>
                  <a:schemeClr val="bg1"/>
                </a:solidFill>
              </a:rPr>
              <a:t>Select </a:t>
            </a:r>
            <a:r>
              <a:rPr lang="en-US" sz="105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76105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76105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76105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76105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1" y="3529645"/>
            <a:ext cx="8434552" cy="1314195"/>
          </a:xfrm>
          <a:noFill/>
        </p:spPr>
        <p:txBody>
          <a:bodyPr lIns="0" tIns="91440"/>
          <a:lstStyle>
            <a:lvl1pPr>
              <a:defRPr sz="1500">
                <a:solidFill>
                  <a:srgbClr val="000000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500">
                <a:solidFill>
                  <a:srgbClr val="000000"/>
                </a:solidFill>
              </a:defRPr>
            </a:lvl3pPr>
            <a:lvl4pPr>
              <a:defRPr sz="1500">
                <a:solidFill>
                  <a:srgbClr val="000000"/>
                </a:solidFill>
              </a:defRPr>
            </a:lvl4pPr>
            <a:lvl5pPr>
              <a:defRPr sz="1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3429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1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four images, captions and bullets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9" y="2984297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9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84297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9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84297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9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84297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9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 smtClean="0">
                <a:solidFill>
                  <a:schemeClr val="bg1"/>
                </a:solidFill>
              </a:rPr>
              <a:t>Select </a:t>
            </a:r>
            <a:r>
              <a:rPr lang="en-US" sz="105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76562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6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281A-7EDE-4D9D-8915-25BEE2B9EB8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9CC1-6827-48E1-A1B6-3F5B2C6D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320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four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76562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 smtClean="0">
                <a:solidFill>
                  <a:schemeClr val="bg1"/>
                </a:solidFill>
              </a:rPr>
              <a:t>Select </a:t>
            </a:r>
            <a:r>
              <a:rPr lang="en-US" sz="105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181001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582571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9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181001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582571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9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18865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423888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9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18865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426732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9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7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graph, chart or table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274704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below to add a chart, graph, or table.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765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5776" y="4739217"/>
            <a:ext cx="3711039" cy="404284"/>
          </a:xfrm>
        </p:spPr>
        <p:txBody>
          <a:bodyPr bIns="0" anchor="t" anchorCtr="0"/>
          <a:lstStyle>
            <a:lvl1pPr marL="0" indent="0">
              <a:buNone/>
              <a:defRPr sz="788" baseline="0"/>
            </a:lvl1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4441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4617661"/>
            <a:ext cx="1546678" cy="417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 userDrawn="1"/>
        </p:nvSpPr>
        <p:spPr>
          <a:xfrm>
            <a:off x="469901" y="4685416"/>
            <a:ext cx="1063817" cy="30008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350" dirty="0" smtClean="0">
                <a:solidFill>
                  <a:schemeClr val="tx1">
                    <a:lumMod val="50000"/>
                  </a:schemeClr>
                </a:solidFill>
              </a:rPr>
              <a:t>www.anl.gov</a:t>
            </a:r>
            <a:endParaRPr lang="en-US" sz="135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7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4488688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closing statement</a:t>
            </a:r>
          </a:p>
        </p:txBody>
      </p:sp>
    </p:spTree>
    <p:extLst>
      <p:ext uri="{BB962C8B-B14F-4D97-AF65-F5344CB8AC3E}">
        <p14:creationId xmlns:p14="http://schemas.microsoft.com/office/powerpoint/2010/main" val="207297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80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AND CONTENT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2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6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22" y="470472"/>
            <a:ext cx="1859645" cy="502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A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4" name="Text Placeholder 21"/>
          <p:cNvSpPr txBox="1">
            <a:spLocks/>
          </p:cNvSpPr>
          <p:nvPr userDrawn="1"/>
        </p:nvSpPr>
        <p:spPr>
          <a:xfrm>
            <a:off x="469901" y="253311"/>
            <a:ext cx="3542542" cy="989701"/>
          </a:xfrm>
          <a:prstGeom prst="rect">
            <a:avLst/>
          </a:prstGeom>
          <a:noFill/>
        </p:spPr>
        <p:txBody>
          <a:bodyPr vert="horz" lIns="0" tIns="0" rIns="0" bIns="3429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buFont typeface="Wingdings" pitchFamily="2" charset="2"/>
              <a:buNone/>
              <a:defRPr sz="18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cap="all" dirty="0" smtClean="0">
                <a:solidFill>
                  <a:srgbClr val="47484A"/>
                </a:solidFill>
              </a:rPr>
              <a:t>We start with yes.</a:t>
            </a:r>
            <a:endParaRPr lang="en-US" sz="1350" dirty="0">
              <a:solidFill>
                <a:srgbClr val="47484A"/>
              </a:solidFill>
            </a:endParaRP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05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35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050">
                <a:solidFill>
                  <a:schemeClr val="tx1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05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35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050">
                <a:solidFill>
                  <a:schemeClr val="tx1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05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35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050">
                <a:solidFill>
                  <a:schemeClr val="tx1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4570712"/>
            <a:ext cx="589449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050" baseline="0">
                <a:solidFill>
                  <a:schemeClr val="tx1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251" name="TextBox 250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050" b="1" dirty="0">
              <a:solidFill>
                <a:schemeClr val="bg1"/>
              </a:solidFill>
            </a:endParaRP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4617661"/>
            <a:ext cx="1546678" cy="417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265"/>
            <a:ext cx="9144000" cy="4508954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0265"/>
            <a:ext cx="9144000" cy="4508954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B 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5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05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35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05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35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050">
                <a:solidFill>
                  <a:schemeClr val="bg1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05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35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050">
                <a:solidFill>
                  <a:schemeClr val="bg1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050" b="1" dirty="0">
              <a:solidFill>
                <a:schemeClr val="bg1"/>
              </a:solidFill>
            </a:endParaRP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7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79" y="125711"/>
            <a:ext cx="1546986" cy="417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4570712"/>
            <a:ext cx="589449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050" baseline="0">
                <a:solidFill>
                  <a:srgbClr val="47484A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05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35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050">
                <a:solidFill>
                  <a:srgbClr val="47484A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05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35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050">
                <a:solidFill>
                  <a:srgbClr val="47484A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2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1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 cover option c 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05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35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050">
                <a:solidFill>
                  <a:srgbClr val="47484A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6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050" b="1" dirty="0">
              <a:solidFill>
                <a:schemeClr val="bg1"/>
              </a:solidFill>
            </a:endParaRP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9" y="274707"/>
            <a:ext cx="8484914" cy="248308"/>
          </a:xfrm>
        </p:spPr>
        <p:txBody>
          <a:bodyPr/>
          <a:lstStyle>
            <a:lvl1pPr marL="0" indent="0">
              <a:buNone/>
              <a:defRPr sz="75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750" b="0" cap="all" smtClean="0">
                <a:solidFill>
                  <a:srgbClr val="000000"/>
                </a:solidFill>
              </a:rPr>
              <a:t>Type in name </a:t>
            </a:r>
            <a:r>
              <a:rPr lang="en-US" sz="750" b="0" cap="all" dirty="0" smtClean="0">
                <a:solidFill>
                  <a:srgbClr val="000000"/>
                </a:solidFill>
              </a:rPr>
              <a:t>of </a:t>
            </a:r>
            <a:r>
              <a:rPr lang="en-US" sz="750" b="0" cap="all" dirty="0" err="1" smtClean="0">
                <a:solidFill>
                  <a:srgbClr val="000000"/>
                </a:solidFill>
              </a:rPr>
              <a:t>fACILITY</a:t>
            </a:r>
            <a:r>
              <a:rPr lang="en-US" sz="750" b="0" cap="all" dirty="0" smtClean="0">
                <a:solidFill>
                  <a:srgbClr val="000000"/>
                </a:solidFill>
              </a:rPr>
              <a:t>, division, group, program or </a:t>
            </a:r>
            <a:r>
              <a:rPr lang="en-US" sz="750" dirty="0" smtClean="0">
                <a:solidFill>
                  <a:srgbClr val="000000"/>
                </a:solidFill>
              </a:rPr>
              <a:t>www.anl.gov</a:t>
            </a:r>
            <a:endParaRPr lang="en-US" sz="7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240159"/>
            <a:ext cx="1546986" cy="417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4570712"/>
            <a:ext cx="589449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050" baseline="0">
                <a:solidFill>
                  <a:srgbClr val="47484A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05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35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050">
                <a:solidFill>
                  <a:srgbClr val="47484A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05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35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050">
                <a:solidFill>
                  <a:srgbClr val="47484A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6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2" y="87532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1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</a:t>
            </a:r>
            <a:br>
              <a:rPr lang="en-US" dirty="0" smtClean="0"/>
            </a:br>
            <a:r>
              <a:rPr lang="en-US" dirty="0" smtClean="0"/>
              <a:t>Cover option D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05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35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050">
                <a:solidFill>
                  <a:srgbClr val="47484A"/>
                </a:solidFill>
              </a:defRPr>
            </a:lvl1pPr>
            <a:lvl2pPr marL="0" indent="0">
              <a:spcBef>
                <a:spcPts val="135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6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050" b="1" dirty="0">
              <a:solidFill>
                <a:schemeClr val="bg1"/>
              </a:solidFill>
            </a:endParaRP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4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0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 then right click image and “SEND IMAGE TO BACK”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Full-frame image layout  –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050" b="1" dirty="0">
              <a:solidFill>
                <a:schemeClr val="bg1"/>
              </a:solidFill>
            </a:endParaRP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5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281A-7EDE-4D9D-8915-25BEE2B9EB8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9CC1-6827-48E1-A1B6-3F5B2C6D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329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1" y="3484065"/>
            <a:ext cx="8434552" cy="1359776"/>
          </a:xfrm>
          <a:noFill/>
        </p:spPr>
        <p:txBody>
          <a:bodyPr lIns="0" tIns="9144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5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0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855463"/>
            <a:ext cx="8674100" cy="590324"/>
          </a:xfrm>
        </p:spPr>
        <p:txBody>
          <a:bodyPr lIns="0"/>
          <a:lstStyle>
            <a:lvl1pPr>
              <a:defRPr sz="21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one image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050" b="1" dirty="0">
              <a:solidFill>
                <a:schemeClr val="bg1"/>
              </a:solidFill>
            </a:endParaRP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2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855463"/>
            <a:ext cx="8674100" cy="590324"/>
          </a:xfrm>
        </p:spPr>
        <p:txBody>
          <a:bodyPr lIns="0"/>
          <a:lstStyle>
            <a:lvl1pPr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TWO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1" y="3484065"/>
            <a:ext cx="8434552" cy="1359776"/>
          </a:xfrm>
          <a:noFill/>
        </p:spPr>
        <p:txBody>
          <a:bodyPr lIns="0" tIns="9144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5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050" b="1" dirty="0">
              <a:solidFill>
                <a:schemeClr val="bg1"/>
              </a:solidFill>
            </a:endParaRP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1" y="3484065"/>
            <a:ext cx="8434552" cy="1359776"/>
          </a:xfrm>
          <a:noFill/>
        </p:spPr>
        <p:txBody>
          <a:bodyPr lIns="0" tIns="9144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5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855463"/>
            <a:ext cx="8674100" cy="590324"/>
          </a:xfrm>
        </p:spPr>
        <p:txBody>
          <a:bodyPr lIns="0"/>
          <a:lstStyle>
            <a:lvl1pPr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Three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050" b="1" dirty="0">
              <a:solidFill>
                <a:schemeClr val="bg1"/>
              </a:solidFill>
            </a:endParaRP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4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1" y="3484065"/>
            <a:ext cx="8434552" cy="1359776"/>
          </a:xfrm>
          <a:noFill/>
        </p:spPr>
        <p:txBody>
          <a:bodyPr lIns="0" tIns="9144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5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four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9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7" y="0"/>
            <a:ext cx="1548931" cy="1915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050" b="1" dirty="0">
              <a:solidFill>
                <a:schemeClr val="bg1"/>
              </a:solidFill>
            </a:endParaRP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5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281A-7EDE-4D9D-8915-25BEE2B9EB8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9CC1-6827-48E1-A1B6-3F5B2C6D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4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281A-7EDE-4D9D-8915-25BEE2B9EB8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9CC1-6827-48E1-A1B6-3F5B2C6D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1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281A-7EDE-4D9D-8915-25BEE2B9EB8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9CC1-6827-48E1-A1B6-3F5B2C6D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8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A281A-7EDE-4D9D-8915-25BEE2B9EB8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F9CC1-6827-48E1-A1B6-3F5B2C6D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60" y="4827664"/>
            <a:ext cx="769422" cy="207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Headline in all caps </a:t>
            </a:r>
            <a:r>
              <a:rPr lang="en-US" dirty="0" err="1" smtClean="0"/>
              <a:t>28pt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preferred as one or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4998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 smtClean="0"/>
              <a:t>Click to add 1st-level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0" numCol="1" anchor="b" anchorCtr="0" compatLnSpc="1">
            <a:prstTxWarp prst="textNoShape">
              <a:avLst/>
            </a:prstTxWarp>
          </a:bodyPr>
          <a:lstStyle/>
          <a:p>
            <a:endParaRPr lang="en-US" sz="100">
              <a:solidFill>
                <a:srgbClr val="7AB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3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342900" rtl="0" eaLnBrk="1" latinLnBrk="0" hangingPunct="1">
        <a:lnSpc>
          <a:spcPct val="95000"/>
        </a:lnSpc>
        <a:spcBef>
          <a:spcPct val="0"/>
        </a:spcBef>
        <a:buNone/>
        <a:defRPr sz="21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29779" indent="-129779" algn="l" defTabSz="342900" rtl="0" eaLnBrk="1" latinLnBrk="0" hangingPunct="1">
        <a:spcBef>
          <a:spcPts val="450"/>
        </a:spcBef>
        <a:spcAft>
          <a:spcPts val="0"/>
        </a:spcAft>
        <a:buFont typeface="Wingdings" pitchFamily="2" charset="2"/>
        <a:buChar char="§"/>
        <a:defRPr sz="135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390525" indent="-177404" algn="l" defTabSz="3429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602456" indent="-140494" algn="l" defTabSz="3429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815579" indent="-128588" algn="l" defTabSz="3429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028700" indent="-128588" algn="l" defTabSz="3429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Headline in all caps </a:t>
            </a:r>
            <a:r>
              <a:rPr lang="en-US" dirty="0" err="1" smtClean="0"/>
              <a:t>28pt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preferred as one or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4998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 smtClean="0"/>
              <a:t>Click to add 1st-level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9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342900" rtl="0" eaLnBrk="1" latinLnBrk="0" hangingPunct="1">
        <a:lnSpc>
          <a:spcPct val="95000"/>
        </a:lnSpc>
        <a:spcBef>
          <a:spcPct val="0"/>
        </a:spcBef>
        <a:buNone/>
        <a:defRPr sz="21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29779" indent="-129779" algn="l" defTabSz="342900" rtl="0" eaLnBrk="1" latinLnBrk="0" hangingPunct="1">
        <a:spcBef>
          <a:spcPts val="450"/>
        </a:spcBef>
        <a:spcAft>
          <a:spcPts val="0"/>
        </a:spcAft>
        <a:buFont typeface="Wingdings" pitchFamily="2" charset="2"/>
        <a:buChar char="§"/>
        <a:defRPr sz="135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390525" indent="-177404" algn="l" defTabSz="3429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602456" indent="-140494" algn="l" defTabSz="3429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815579" indent="-128588" algn="l" defTabSz="3429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028700" indent="-128588" algn="l" defTabSz="3429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35.JP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36.JP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39.JP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9.jp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microsoft.com/office/2007/relationships/hdphoto" Target="../media/hdphoto2.wdp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47.JP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48.JP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49.JP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4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12" Type="http://schemas.openxmlformats.org/officeDocument/2006/relationships/image" Target="../media/image23.jpeg"/><Relationship Id="rId2" Type="http://schemas.openxmlformats.org/officeDocument/2006/relationships/image" Target="../media/image9.jp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5" Type="http://schemas.openxmlformats.org/officeDocument/2006/relationships/image" Target="../media/image26.jpeg"/><Relationship Id="rId10" Type="http://schemas.microsoft.com/office/2007/relationships/hdphoto" Target="../media/hdphoto5.wdp"/><Relationship Id="rId4" Type="http://schemas.openxmlformats.org/officeDocument/2006/relationships/image" Target="../media/image18.jpe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50.JP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7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9.jp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4.JP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19" y="4235767"/>
            <a:ext cx="2054811" cy="528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102989"/>
            <a:ext cx="766387" cy="767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102989"/>
            <a:ext cx="1704136" cy="7943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10200" y="-95250"/>
            <a:ext cx="45720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4953000" y="57150"/>
            <a:ext cx="411480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032"/>
                </a:solidFill>
                <a:latin typeface="Arial" pitchFamily="34" charset="0"/>
                <a:cs typeface="Arial" pitchFamily="34" charset="0"/>
              </a:rPr>
              <a:t>This session will use an online poll. </a:t>
            </a:r>
          </a:p>
          <a:p>
            <a:pPr algn="ctr"/>
            <a:endParaRPr lang="en-US" sz="600" b="1" dirty="0" smtClean="0">
              <a:solidFill>
                <a:srgbClr val="00303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srgbClr val="003032"/>
                </a:solidFill>
                <a:latin typeface="Arial" pitchFamily="34" charset="0"/>
                <a:cs typeface="Arial" pitchFamily="34" charset="0"/>
              </a:rPr>
              <a:t>Network: Sheraton Meeting</a:t>
            </a:r>
          </a:p>
          <a:p>
            <a:pPr algn="ctr"/>
            <a:r>
              <a:rPr lang="en-US" dirty="0" smtClean="0">
                <a:solidFill>
                  <a:srgbClr val="003032"/>
                </a:solidFill>
                <a:latin typeface="Arial" pitchFamily="34" charset="0"/>
                <a:cs typeface="Arial" pitchFamily="34" charset="0"/>
              </a:rPr>
              <a:t>Password: f17hotel</a:t>
            </a:r>
          </a:p>
          <a:p>
            <a:pPr algn="ctr"/>
            <a:endParaRPr lang="en-US" sz="600" dirty="0" smtClean="0">
              <a:solidFill>
                <a:srgbClr val="00303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err="1" smtClean="0">
                <a:solidFill>
                  <a:srgbClr val="003032"/>
                </a:solidFill>
                <a:latin typeface="Arial" pitchFamily="34" charset="0"/>
                <a:cs typeface="Arial" pitchFamily="34" charset="0"/>
              </a:rPr>
              <a:t>www.mrs.org</a:t>
            </a:r>
            <a:r>
              <a:rPr lang="en-US" b="1" dirty="0" smtClean="0">
                <a:solidFill>
                  <a:srgbClr val="003032"/>
                </a:solidFill>
                <a:latin typeface="Arial" pitchFamily="34" charset="0"/>
                <a:cs typeface="Arial" pitchFamily="34" charset="0"/>
              </a:rPr>
              <a:t>/vote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533400" y="1733550"/>
            <a:ext cx="8153400" cy="21452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400" b="1" dirty="0" smtClean="0">
                <a:solidFill>
                  <a:srgbClr val="003032"/>
                </a:solidFill>
                <a:latin typeface="Arial" pitchFamily="34" charset="0"/>
                <a:cs typeface="Arial" pitchFamily="34" charset="0"/>
              </a:rPr>
              <a:t>Materials Needs for Energy </a:t>
            </a:r>
            <a:br>
              <a:rPr lang="en-US" sz="3400" b="1" dirty="0" smtClean="0">
                <a:solidFill>
                  <a:srgbClr val="003032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 smtClean="0">
                <a:solidFill>
                  <a:srgbClr val="003032"/>
                </a:solidFill>
                <a:latin typeface="Arial" pitchFamily="34" charset="0"/>
                <a:cs typeface="Arial" pitchFamily="34" charset="0"/>
              </a:rPr>
              <a:t>Sustainability by 2050</a:t>
            </a:r>
          </a:p>
          <a:p>
            <a:pPr algn="ctr">
              <a:lnSpc>
                <a:spcPct val="120000"/>
              </a:lnSpc>
            </a:pPr>
            <a:endParaRPr lang="en-US" sz="1400" b="1" dirty="0" smtClean="0">
              <a:solidFill>
                <a:srgbClr val="00303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3000" b="1" dirty="0" smtClean="0">
                <a:solidFill>
                  <a:srgbClr val="003032"/>
                </a:solidFill>
                <a:latin typeface="Arial" pitchFamily="34" charset="0"/>
                <a:cs typeface="Arial" pitchFamily="34" charset="0"/>
              </a:rPr>
              <a:t>The Role of the Circular Materials Economy</a:t>
            </a:r>
            <a:endParaRPr lang="en-US" sz="3000" b="1" dirty="0">
              <a:solidFill>
                <a:srgbClr val="00303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143000" y="971550"/>
            <a:ext cx="69342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What is your career stage?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2628900" lvl="5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Student</a:t>
            </a:r>
          </a:p>
          <a:p>
            <a:pPr marL="2628900" lvl="5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Postdoc</a:t>
            </a:r>
          </a:p>
          <a:p>
            <a:pPr marL="2628900" lvl="5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Early career</a:t>
            </a:r>
          </a:p>
          <a:p>
            <a:pPr marL="2628900" lvl="5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Mid career</a:t>
            </a:r>
          </a:p>
          <a:p>
            <a:pPr marL="2628900" lvl="5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Late career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US" sz="2400" b="1" dirty="0">
              <a:latin typeface="Arial" charset="0"/>
              <a:ea typeface="Arial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www.mrs.org/vote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charset="0"/>
              <a:buChar char="•"/>
              <a:tabLst/>
              <a:defRPr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charset="0"/>
              <a:buChar char="•"/>
              <a:tabLst/>
              <a:defRPr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5999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533400" y="926157"/>
            <a:ext cx="83058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How would you rate your knowledge of the circular economy?</a:t>
            </a:r>
          </a:p>
          <a:p>
            <a:pPr marL="2628900" lvl="5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I’ve never heard of it</a:t>
            </a:r>
          </a:p>
          <a:p>
            <a:pPr marL="2628900" lvl="5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I’m a beginner</a:t>
            </a:r>
          </a:p>
          <a:p>
            <a:pPr marL="2628900" lvl="5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I’ve read quite a bit</a:t>
            </a:r>
          </a:p>
          <a:p>
            <a:pPr marL="2628900" lvl="5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I’m an expert</a:t>
            </a:r>
          </a:p>
          <a:p>
            <a:pPr>
              <a:defRPr/>
            </a:pPr>
            <a:endParaRPr lang="en-US" sz="2400" b="1" dirty="0" smtClean="0">
              <a:latin typeface="Arial" charset="0"/>
              <a:ea typeface="Arial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www.mrs.org/vote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charset="0"/>
              <a:buChar char="•"/>
              <a:tabLst/>
              <a:defRPr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50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5105400" y="190501"/>
            <a:ext cx="2571750" cy="304800"/>
          </a:xfrm>
          <a:prstGeom prst="rect">
            <a:avLst/>
          </a:prstGeom>
        </p:spPr>
        <p:txBody>
          <a:bodyPr anchor="b">
            <a:prstTxWarp prst="textNoShape">
              <a:avLst/>
            </a:prstTxWarp>
          </a:bodyPr>
          <a:lstStyle/>
          <a:p>
            <a:pPr algn="r" defTabSz="71794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500" kern="0" dirty="0">
              <a:solidFill>
                <a:srgbClr val="000000"/>
              </a:solidFill>
              <a:latin typeface="Helvetica Neue Light"/>
              <a:ea typeface="+mj-ea"/>
              <a:cs typeface="Helvetica Neue Light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06693" y="1338952"/>
            <a:ext cx="65" cy="1870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 rtlCol="0">
            <a:prstTxWarp prst="textNoShape">
              <a:avLst/>
            </a:prstTxWarp>
            <a:spAutoFit/>
          </a:bodyPr>
          <a:lstStyle/>
          <a:p>
            <a:pPr algn="ctr" defTabSz="71794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1013" kern="0" dirty="0">
              <a:latin typeface="Helvetica Neue Light"/>
              <a:cs typeface="Helvetica Neue Ligh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3638550"/>
            <a:ext cx="7677150" cy="81073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Aft>
                <a:spcPts val="900"/>
              </a:spcAft>
              <a:buNone/>
            </a:pP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“A modern industrial society can be viewed as a complex machine for </a:t>
            </a:r>
            <a:r>
              <a:rPr lang="en-GB" sz="18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18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GB" sz="1800" dirty="0" smtClean="0">
                <a:latin typeface="Arial" charset="0"/>
                <a:ea typeface="Arial" charset="0"/>
                <a:cs typeface="Arial" charset="0"/>
              </a:rPr>
              <a:t>degrading high-quality 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energy into waste heat while extracting the energy needed for </a:t>
            </a:r>
            <a:r>
              <a:rPr lang="en-GB" sz="1800" dirty="0" smtClean="0">
                <a:latin typeface="Arial" charset="0"/>
                <a:ea typeface="Arial" charset="0"/>
                <a:cs typeface="Arial" charset="0"/>
              </a:rPr>
              <a:t>creating an 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enormous catalogue of goods and services”   </a:t>
            </a:r>
            <a:r>
              <a:rPr lang="en-GB" sz="1800" dirty="0" smtClean="0">
                <a:latin typeface="Arial" charset="0"/>
                <a:ea typeface="Arial" charset="0"/>
                <a:cs typeface="Arial" charset="0"/>
              </a:rPr>
              <a:t>Claude 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Summers (1971)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37" y="361950"/>
            <a:ext cx="7083263" cy="293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-206693" y="1338952"/>
            <a:ext cx="65" cy="1870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 rtlCol="0">
            <a:prstTxWarp prst="textNoShape">
              <a:avLst/>
            </a:prstTxWarp>
            <a:spAutoFit/>
          </a:bodyPr>
          <a:lstStyle/>
          <a:p>
            <a:pPr algn="ctr" defTabSz="71794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1013" kern="0" dirty="0">
              <a:latin typeface="Helvetica Neue Light"/>
              <a:cs typeface="Helvetica Neue Light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-1239165" y="3892880"/>
            <a:ext cx="65" cy="1870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 rtlCol="0">
            <a:prstTxWarp prst="textNoShape">
              <a:avLst/>
            </a:prstTxWarp>
            <a:spAutoFit/>
          </a:bodyPr>
          <a:lstStyle/>
          <a:p>
            <a:pPr algn="ctr" defTabSz="71794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1013" kern="0" dirty="0">
              <a:latin typeface="Helvetica Neue Light"/>
              <a:cs typeface="Helvetica Neue Ligh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-206693" y="1338952"/>
            <a:ext cx="65" cy="1870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 rtlCol="0">
            <a:prstTxWarp prst="textNoShape">
              <a:avLst/>
            </a:prstTxWarp>
            <a:spAutoFit/>
          </a:bodyPr>
          <a:lstStyle/>
          <a:p>
            <a:pPr algn="ctr" defTabSz="71794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1013" kern="0" dirty="0">
              <a:latin typeface="Helvetica Neue Light"/>
              <a:cs typeface="Helvetica Neue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9301"/>
            <a:ext cx="9144000" cy="381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2764" y="1333500"/>
            <a:ext cx="5001491" cy="15066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066800" y="285750"/>
            <a:ext cx="7162800" cy="3447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500" b="1" dirty="0" smtClean="0">
                <a:latin typeface="Arial" charset="0"/>
                <a:ea typeface="Arial" charset="0"/>
                <a:cs typeface="Arial" charset="0"/>
              </a:rPr>
              <a:t>How many mobile phones do you own, including those sitting at home in a drawer?</a:t>
            </a:r>
          </a:p>
          <a:p>
            <a:pPr marL="3086100" lvl="6" indent="-342900">
              <a:buFont typeface="Arial" charset="0"/>
              <a:buChar char="•"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None</a:t>
            </a:r>
          </a:p>
          <a:p>
            <a:pPr marL="3086100" lvl="6" indent="-342900">
              <a:buFont typeface="Arial" charset="0"/>
              <a:buChar char="•"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1</a:t>
            </a:r>
          </a:p>
          <a:p>
            <a:pPr marL="3086100" lvl="6" indent="-342900">
              <a:buFont typeface="Arial" charset="0"/>
              <a:buChar char="•"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2-3</a:t>
            </a:r>
          </a:p>
          <a:p>
            <a:pPr marL="3086100" lvl="6" indent="-342900">
              <a:buFont typeface="Arial" charset="0"/>
              <a:buChar char="•"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4 or more</a:t>
            </a:r>
          </a:p>
          <a:p>
            <a:pPr marL="3086100" lvl="6" indent="-342900">
              <a:buFont typeface="Arial" charset="0"/>
              <a:buChar char="•"/>
              <a:defRPr/>
            </a:pPr>
            <a:endParaRPr lang="en-US" sz="1600" b="1" dirty="0" smtClean="0">
              <a:latin typeface="Arial" charset="0"/>
              <a:ea typeface="Arial" charset="0"/>
              <a:cs typeface="Arial" charset="0"/>
            </a:endParaRPr>
          </a:p>
          <a:p>
            <a:pPr marL="194310" lvl="0" indent="-194310" algn="ctr">
              <a:spcAft>
                <a:spcPts val="1800"/>
              </a:spcAft>
              <a:defRPr/>
            </a:pPr>
            <a:r>
              <a:rPr lang="en-US" sz="2200" b="1" dirty="0" err="1" smtClean="0">
                <a:latin typeface="Arial" charset="0"/>
                <a:ea typeface="Arial" charset="0"/>
                <a:cs typeface="Arial" charset="0"/>
              </a:rPr>
              <a:t>www.mrs.org</a:t>
            </a:r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/vote</a:t>
            </a:r>
          </a:p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8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7400" y="4079918"/>
            <a:ext cx="3352800" cy="1158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 bwMode="auto">
          <a:xfrm>
            <a:off x="-206693" y="1338952"/>
            <a:ext cx="65" cy="1870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 rtlCol="0">
            <a:prstTxWarp prst="textNoShape">
              <a:avLst/>
            </a:prstTxWarp>
            <a:spAutoFit/>
          </a:bodyPr>
          <a:lstStyle/>
          <a:p>
            <a:pPr algn="ctr" defTabSz="71794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1013" kern="0" dirty="0">
              <a:latin typeface="Helvetica Neue Light"/>
              <a:cs typeface="Helvetica Neue Light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-1239165" y="3892880"/>
            <a:ext cx="65" cy="1870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 rtlCol="0">
            <a:prstTxWarp prst="textNoShape">
              <a:avLst/>
            </a:prstTxWarp>
            <a:spAutoFit/>
          </a:bodyPr>
          <a:lstStyle/>
          <a:p>
            <a:pPr algn="ctr" defTabSz="71794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1013" kern="0" dirty="0">
              <a:latin typeface="Helvetica Neue Light"/>
              <a:cs typeface="Helvetica Neue Ligh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-206693" y="1338952"/>
            <a:ext cx="65" cy="1870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 rtlCol="0">
            <a:prstTxWarp prst="textNoShape">
              <a:avLst/>
            </a:prstTxWarp>
            <a:spAutoFit/>
          </a:bodyPr>
          <a:lstStyle/>
          <a:p>
            <a:pPr algn="ctr" defTabSz="71794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1013" kern="0" dirty="0">
              <a:latin typeface="Helvetica Neue Light"/>
              <a:cs typeface="Helvetica Neue Light"/>
            </a:endParaRPr>
          </a:p>
        </p:txBody>
      </p:sp>
      <p:pic>
        <p:nvPicPr>
          <p:cNvPr id="12" name="Picture 11" descr="circular materials.pd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4" r="362"/>
          <a:stretch/>
        </p:blipFill>
        <p:spPr>
          <a:xfrm>
            <a:off x="4530439" y="374001"/>
            <a:ext cx="4614709" cy="479189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5105400" y="190501"/>
            <a:ext cx="2571750" cy="304800"/>
          </a:xfrm>
          <a:prstGeom prst="rect">
            <a:avLst/>
          </a:prstGeom>
        </p:spPr>
        <p:txBody>
          <a:bodyPr anchor="b">
            <a:prstTxWarp prst="textNoShape">
              <a:avLst/>
            </a:prstTxWarp>
          </a:bodyPr>
          <a:lstStyle/>
          <a:p>
            <a:pPr algn="r" defTabSz="71794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500" kern="0" dirty="0">
              <a:solidFill>
                <a:srgbClr val="000000"/>
              </a:solidFill>
              <a:latin typeface="Helvetica Neue Light"/>
              <a:ea typeface="+mj-ea"/>
              <a:cs typeface="Helvetica Neue Light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-206693" y="1338952"/>
            <a:ext cx="65" cy="1870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 rtlCol="0">
            <a:prstTxWarp prst="textNoShape">
              <a:avLst/>
            </a:prstTxWarp>
            <a:spAutoFit/>
          </a:bodyPr>
          <a:lstStyle/>
          <a:p>
            <a:pPr algn="ctr" defTabSz="71794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1013" kern="0" dirty="0">
              <a:latin typeface="Helvetica Neue Light"/>
              <a:cs typeface="Helvetica Neue Ligh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370935"/>
            <a:ext cx="7712047" cy="4791894"/>
            <a:chOff x="654288" y="1501661"/>
            <a:chExt cx="8661748" cy="5381995"/>
          </a:xfrm>
        </p:grpSpPr>
        <p:pic>
          <p:nvPicPr>
            <p:cNvPr id="16" name="Picture 15" descr="circular materials.pdf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174"/>
            <a:stretch/>
          </p:blipFill>
          <p:spPr>
            <a:xfrm>
              <a:off x="654288" y="1501661"/>
              <a:ext cx="5157331" cy="538199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537128" y="3554458"/>
              <a:ext cx="1508777" cy="9084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2200" b="1" smtClean="0">
                  <a:latin typeface="Helvetica Neue Light"/>
                  <a:cs typeface="Helvetica Neue Light"/>
                </a:rPr>
                <a:t>LINEAR MODEL</a:t>
              </a:r>
              <a:endParaRPr lang="en-GB" sz="2200" b="1" dirty="0">
                <a:latin typeface="Helvetica Neue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438013" y="3455499"/>
              <a:ext cx="1878023" cy="7994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200" b="1" dirty="0" smtClean="0">
                  <a:latin typeface="Helvetica Neue Light"/>
                  <a:cs typeface="Helvetica Neue Light"/>
                </a:rPr>
                <a:t>CIRCULAR MODEL</a:t>
              </a:r>
              <a:endParaRPr lang="en-GB" sz="2200" b="1" dirty="0">
                <a:latin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3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-206693" y="1338952"/>
            <a:ext cx="65" cy="1870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 rtlCol="0">
            <a:prstTxWarp prst="textNoShape">
              <a:avLst/>
            </a:prstTxWarp>
            <a:spAutoFit/>
          </a:bodyPr>
          <a:lstStyle/>
          <a:p>
            <a:pPr algn="ctr" defTabSz="71794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1013" kern="0" dirty="0">
              <a:latin typeface="Helvetica Neue Light"/>
              <a:cs typeface="Helvetica Neue Light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-1239165" y="3892880"/>
            <a:ext cx="65" cy="1870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 rtlCol="0">
            <a:prstTxWarp prst="textNoShape">
              <a:avLst/>
            </a:prstTxWarp>
            <a:spAutoFit/>
          </a:bodyPr>
          <a:lstStyle/>
          <a:p>
            <a:pPr algn="ctr" defTabSz="71794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1013" kern="0" dirty="0">
              <a:latin typeface="Helvetica Neue Light"/>
              <a:cs typeface="Helvetica Neue Ligh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-206693" y="1338952"/>
            <a:ext cx="65" cy="1870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 rtlCol="0">
            <a:prstTxWarp prst="textNoShape">
              <a:avLst/>
            </a:prstTxWarp>
            <a:spAutoFit/>
          </a:bodyPr>
          <a:lstStyle/>
          <a:p>
            <a:pPr algn="ctr" defTabSz="71794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1013" kern="0" dirty="0">
              <a:latin typeface="Helvetica Neue Light"/>
              <a:cs typeface="Helvetica Neue Light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-206693" y="1338952"/>
            <a:ext cx="65" cy="1870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 rtlCol="0">
            <a:prstTxWarp prst="textNoShape">
              <a:avLst/>
            </a:prstTxWarp>
            <a:spAutoFit/>
          </a:bodyPr>
          <a:lstStyle/>
          <a:p>
            <a:pPr algn="ctr" defTabSz="71794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1013" kern="0" dirty="0">
              <a:latin typeface="Helvetica Neue Light"/>
              <a:cs typeface="Helvetica Neue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00" y="361950"/>
            <a:ext cx="69342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000" b="1" dirty="0" smtClean="0">
                <a:latin typeface="Arial" charset="0"/>
                <a:ea typeface="Arial" charset="0"/>
                <a:cs typeface="Arial" charset="0"/>
              </a:rPr>
              <a:t>Key Questions</a:t>
            </a:r>
          </a:p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4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spcAft>
                <a:spcPts val="1800"/>
              </a:spcAft>
              <a:buSzPct val="80000"/>
              <a:buFont typeface=".AppleSystemUIFont" charset="-120"/>
              <a:buChar char="★"/>
            </a:pPr>
            <a:r>
              <a:rPr lang="en-GB" sz="2200" dirty="0"/>
              <a:t>How can we meet the growing demand for materials in a sustainable way, with fewer raw materials, less energy, and reduced environmental impact, all while maintaining economic growth</a:t>
            </a:r>
            <a:r>
              <a:rPr lang="en-GB" sz="2200" dirty="0" smtClean="0"/>
              <a:t>?</a:t>
            </a:r>
          </a:p>
          <a:p>
            <a:pPr marL="342900" indent="-342900">
              <a:spcAft>
                <a:spcPts val="1800"/>
              </a:spcAft>
              <a:buSzPct val="80000"/>
              <a:buFont typeface=".AppleSystemUIFont" charset="-120"/>
              <a:buChar char="★"/>
            </a:pPr>
            <a:r>
              <a:rPr lang="en-GB" sz="2200" dirty="0"/>
              <a:t>Can a circular economy be implemented in a practical, cost-effective, and environmentally friendly way?</a:t>
            </a:r>
            <a:endParaRPr lang="en-US" sz="2200" dirty="0">
              <a:latin typeface="Helvetica Neue Regular" charset="0"/>
            </a:endParaRPr>
          </a:p>
          <a:p>
            <a:pPr marL="342900" indent="-342900">
              <a:spcAft>
                <a:spcPts val="1800"/>
              </a:spcAft>
              <a:buSzPct val="80000"/>
              <a:buFont typeface=".AppleSystemUIFont" charset="-120"/>
              <a:buChar char="★"/>
            </a:pPr>
            <a:r>
              <a:rPr lang="en-GB" sz="2200" dirty="0"/>
              <a:t>What opportunities does a shift to a circular economy bring to materials research? </a:t>
            </a:r>
            <a:endParaRPr lang="en-US" sz="2200" dirty="0">
              <a:latin typeface="Helvetica Neue Regular" charset="0"/>
            </a:endParaRPr>
          </a:p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52600" y="2119262"/>
            <a:ext cx="1981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charset="0"/>
                <a:ea typeface="Arial" charset="0"/>
                <a:cs typeface="Arial" charset="0"/>
              </a:rPr>
              <a:t>Carolyn Duran</a:t>
            </a: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Intel Corporation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61156" y="4223831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charset="0"/>
                <a:ea typeface="Arial" charset="0"/>
                <a:cs typeface="Arial" charset="0"/>
              </a:rPr>
              <a:t>Thomas E. </a:t>
            </a:r>
            <a:br>
              <a:rPr lang="en-US" sz="15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500" b="1" dirty="0" err="1" smtClean="0">
                <a:latin typeface="Arial" charset="0"/>
                <a:ea typeface="Arial" charset="0"/>
                <a:cs typeface="Arial" charset="0"/>
              </a:rPr>
              <a:t>Graedel</a:t>
            </a:r>
            <a:endParaRPr lang="en-US" sz="1500" b="1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Yale University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8200" y="2119262"/>
            <a:ext cx="1981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charset="0"/>
                <a:ea typeface="Arial" charset="0"/>
                <a:cs typeface="Arial" charset="0"/>
              </a:rPr>
              <a:t>Linda Gaines</a:t>
            </a: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Argonne National Lab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84362" y="4237010"/>
            <a:ext cx="182880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charset="0"/>
                <a:ea typeface="Arial" charset="0"/>
                <a:cs typeface="Arial" charset="0"/>
              </a:rPr>
              <a:t>M. Stanley Whittingham</a:t>
            </a: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Binghamton Univ.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52800" y="209550"/>
            <a:ext cx="19293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spc="300" dirty="0" smtClean="0">
                <a:solidFill>
                  <a:srgbClr val="003032"/>
                </a:solidFill>
                <a:latin typeface="Arial" charset="0"/>
                <a:ea typeface="Arial" charset="0"/>
                <a:cs typeface="Arial" charset="0"/>
              </a:rPr>
              <a:t>Panelists</a:t>
            </a:r>
            <a:endParaRPr lang="en-US" sz="2200" b="1" spc="300" dirty="0">
              <a:solidFill>
                <a:srgbClr val="00303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3" t="3878" r="12223" b="36393"/>
          <a:stretch/>
        </p:blipFill>
        <p:spPr>
          <a:xfrm>
            <a:off x="2241978" y="819150"/>
            <a:ext cx="1024128" cy="1281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682"/>
                    </a14:imgEffect>
                    <a14:imgEffect>
                      <a14:brightnessContrast bright="11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91" t="4530" r="11686" b="25829"/>
          <a:stretch/>
        </p:blipFill>
        <p:spPr>
          <a:xfrm>
            <a:off x="5168580" y="822836"/>
            <a:ext cx="1024128" cy="12780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0" t="13566" r="21120" b="28396"/>
          <a:stretch/>
        </p:blipFill>
        <p:spPr>
          <a:xfrm>
            <a:off x="5124842" y="2908230"/>
            <a:ext cx="1024128" cy="1284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0" t="7713" r="8395" b="20926"/>
          <a:stretch/>
        </p:blipFill>
        <p:spPr>
          <a:xfrm>
            <a:off x="2241978" y="2908230"/>
            <a:ext cx="1024128" cy="128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371600" y="2495550"/>
            <a:ext cx="293333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charset="0"/>
                <a:ea typeface="Arial" charset="0"/>
                <a:cs typeface="Arial" charset="0"/>
              </a:rPr>
              <a:t>David </a:t>
            </a:r>
            <a:r>
              <a:rPr lang="en-US" sz="1500" b="1" dirty="0" err="1" smtClean="0">
                <a:latin typeface="Arial" charset="0"/>
                <a:ea typeface="Arial" charset="0"/>
                <a:cs typeface="Arial" charset="0"/>
              </a:rPr>
              <a:t>Cahen</a:t>
            </a:r>
            <a:endParaRPr lang="en-US" sz="1500" b="1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Weizmann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Inst.,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Israel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28635" y="2496164"/>
            <a:ext cx="308646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charset="0"/>
                <a:ea typeface="Arial" charset="0"/>
                <a:cs typeface="Arial" charset="0"/>
              </a:rPr>
              <a:t>Elizabeth A. </a:t>
            </a:r>
            <a:r>
              <a:rPr lang="en-US" sz="1500" b="1" dirty="0" err="1" smtClean="0">
                <a:latin typeface="Arial" charset="0"/>
                <a:ea typeface="Arial" charset="0"/>
                <a:cs typeface="Arial" charset="0"/>
              </a:rPr>
              <a:t>Kócs</a:t>
            </a:r>
            <a:endParaRPr lang="en-US" sz="1500" b="1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UI Chicago,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USA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t="2593" r="4016" b="22493"/>
          <a:stretch/>
        </p:blipFill>
        <p:spPr>
          <a:xfrm>
            <a:off x="4415603" y="1123950"/>
            <a:ext cx="1085850" cy="1371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88" y="1123950"/>
            <a:ext cx="1073425" cy="1371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5638800" y="2495549"/>
            <a:ext cx="2895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charset="0"/>
                <a:ea typeface="Arial" charset="0"/>
                <a:cs typeface="Arial" charset="0"/>
              </a:rPr>
              <a:t>David S. </a:t>
            </a:r>
            <a:r>
              <a:rPr lang="en-US" sz="1500" b="1" dirty="0" err="1" smtClean="0">
                <a:latin typeface="Arial" charset="0"/>
                <a:ea typeface="Arial" charset="0"/>
                <a:cs typeface="Arial" charset="0"/>
              </a:rPr>
              <a:t>Ginley</a:t>
            </a:r>
            <a:endParaRPr lang="en-US" sz="1500" b="1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NREL,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USA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03" y="122260"/>
            <a:ext cx="3299997" cy="84929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80471" y="1434573"/>
            <a:ext cx="19293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spc="300" dirty="0" smtClean="0">
                <a:solidFill>
                  <a:srgbClr val="003032"/>
                </a:solidFill>
                <a:latin typeface="Arial" charset="0"/>
                <a:ea typeface="Arial" charset="0"/>
                <a:cs typeface="Arial" charset="0"/>
              </a:rPr>
              <a:t>Editors-in-Chief</a:t>
            </a:r>
            <a:endParaRPr lang="en-US" sz="2200" b="1" spc="300" dirty="0">
              <a:solidFill>
                <a:srgbClr val="0030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0471" y="3462904"/>
            <a:ext cx="19293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spc="300" dirty="0" smtClean="0">
                <a:solidFill>
                  <a:srgbClr val="003032"/>
                </a:solidFill>
                <a:latin typeface="Arial" charset="0"/>
                <a:ea typeface="Arial" charset="0"/>
                <a:cs typeface="Arial" charset="0"/>
              </a:rPr>
              <a:t>Associate Editors</a:t>
            </a:r>
            <a:endParaRPr lang="en-US" sz="2200" b="1" spc="300" dirty="0">
              <a:solidFill>
                <a:srgbClr val="00303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509"/>
                    </a14:imgEffect>
                    <a14:imgEffect>
                      <a14:brightnessContrast bright="20000" contrast="7000"/>
                    </a14:imgEffect>
                  </a14:imgLayer>
                </a14:imgProps>
              </a:ext>
            </a:extLst>
          </a:blip>
          <a:srcRect l="3342" r="3361"/>
          <a:stretch/>
        </p:blipFill>
        <p:spPr>
          <a:xfrm>
            <a:off x="2309369" y="1123950"/>
            <a:ext cx="1057799" cy="1371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" b="18889"/>
          <a:stretch/>
        </p:blipFill>
        <p:spPr>
          <a:xfrm>
            <a:off x="4430629" y="3105150"/>
            <a:ext cx="1079500" cy="1371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3411559" y="4471541"/>
            <a:ext cx="308646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charset="0"/>
                <a:ea typeface="Arial" charset="0"/>
                <a:cs typeface="Arial" charset="0"/>
              </a:rPr>
              <a:t>Sydney Kaufman</a:t>
            </a: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State Sen. </a:t>
            </a:r>
            <a:r>
              <a:rPr lang="en-US" sz="1400" dirty="0" err="1" smtClean="0">
                <a:latin typeface="Arial" charset="0"/>
                <a:ea typeface="Arial" charset="0"/>
                <a:cs typeface="Arial" charset="0"/>
              </a:rPr>
              <a:t>Begich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(AK), USA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54" y="3105150"/>
            <a:ext cx="1060891" cy="1371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6238459" y="4471541"/>
            <a:ext cx="1696279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 smtClean="0">
                <a:latin typeface="Arial" charset="0"/>
                <a:ea typeface="Arial" charset="0"/>
                <a:cs typeface="Arial" charset="0"/>
              </a:rPr>
              <a:t>Pabitra</a:t>
            </a:r>
            <a:r>
              <a:rPr lang="en-US" sz="1500" b="1" dirty="0" smtClean="0">
                <a:latin typeface="Arial" charset="0"/>
                <a:ea typeface="Arial" charset="0"/>
                <a:cs typeface="Arial" charset="0"/>
              </a:rPr>
              <a:t> K. </a:t>
            </a:r>
            <a:r>
              <a:rPr lang="en-US" sz="1500" b="1" dirty="0" err="1" smtClean="0">
                <a:latin typeface="Arial" charset="0"/>
                <a:ea typeface="Arial" charset="0"/>
                <a:cs typeface="Arial" charset="0"/>
              </a:rPr>
              <a:t>Nayak</a:t>
            </a:r>
            <a:endParaRPr lang="en-US" sz="1500" b="1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Oxford, UK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95034" y="4471541"/>
            <a:ext cx="308646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charset="0"/>
                <a:ea typeface="Arial" charset="0"/>
                <a:cs typeface="Arial" charset="0"/>
              </a:rPr>
              <a:t>Kristen Brown</a:t>
            </a:r>
          </a:p>
          <a:p>
            <a:pPr algn="ctr"/>
            <a:r>
              <a:rPr lang="en-US" sz="1400" dirty="0" err="1" smtClean="0">
                <a:latin typeface="Arial" charset="0"/>
                <a:ea typeface="Arial" charset="0"/>
                <a:cs typeface="Arial" charset="0"/>
              </a:rPr>
              <a:t>ComEd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, USA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534"/>
                    </a14:imgEffect>
                    <a14:imgEffect>
                      <a14:saturation sat="82000"/>
                    </a14:imgEffect>
                    <a14:imgEffect>
                      <a14:brightnessContrast bright="-1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69" t="14591" r="33900" b="33558"/>
          <a:stretch/>
        </p:blipFill>
        <p:spPr>
          <a:xfrm>
            <a:off x="2309369" y="3105150"/>
            <a:ext cx="1082764" cy="1371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5104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109178"/>
              </p:ext>
            </p:extLst>
          </p:nvPr>
        </p:nvGraphicFramePr>
        <p:xfrm>
          <a:off x="-1" y="-1"/>
          <a:ext cx="9151525" cy="5147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Acrobat Document" r:id="rId3" imgW="12353723" imgH="7543561" progId="Acrobat.Document.11">
                  <p:embed/>
                </p:oleObj>
              </mc:Choice>
              <mc:Fallback>
                <p:oleObj name="Acrobat Document" r:id="rId3" imgW="12353723" imgH="7543561" progId="Acrobat.Document.11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"/>
                        <a:ext cx="9151525" cy="5147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51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-1"/>
            <a:ext cx="9137073" cy="571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8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71748" y="-76928"/>
            <a:ext cx="8372901" cy="621711"/>
          </a:xfrm>
        </p:spPr>
        <p:txBody>
          <a:bodyPr/>
          <a:lstStyle/>
          <a:p>
            <a:pPr>
              <a:lnSpc>
                <a:spcPts val="2100"/>
              </a:lnSpc>
            </a:pPr>
            <a:r>
              <a:rPr lang="en-US" altLang="en-US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Trebuchet MS" panose="020B0603020202020204" pitchFamily="34" charset="0"/>
              </a:rPr>
              <a:t>How can we get li-ion batteries recycled?</a:t>
            </a:r>
            <a:endParaRPr lang="en-US" altLang="en-US" dirty="0">
              <a:solidFill>
                <a:schemeClr val="tx1"/>
              </a:solidFill>
              <a:ea typeface="ＭＳ Ｐゴシック" panose="020B0600070205080204" pitchFamily="34" charset="-128"/>
              <a:cs typeface="Trebuchet MS" panose="020B0603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1747" y="989294"/>
            <a:ext cx="5574329" cy="40031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Collection of phone batteries is a problem	</a:t>
            </a:r>
          </a:p>
          <a:p>
            <a:pPr lvl="1"/>
            <a:r>
              <a:rPr lang="en-US" sz="1500" dirty="0"/>
              <a:t>Small but numerous</a:t>
            </a:r>
          </a:p>
          <a:p>
            <a:pPr lvl="2"/>
            <a:r>
              <a:rPr lang="en-US" sz="1500" dirty="0"/>
              <a:t>EPA says ~10% come back</a:t>
            </a:r>
          </a:p>
          <a:p>
            <a:pPr lvl="1"/>
            <a:r>
              <a:rPr lang="en-US" sz="1500" dirty="0"/>
              <a:t>Collection of vehicle batteries should be easy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Disassembly is difficult </a:t>
            </a:r>
          </a:p>
          <a:p>
            <a:pPr lvl="1"/>
            <a:r>
              <a:rPr lang="en-US" sz="1500" dirty="0"/>
              <a:t>Different pack and cell designs</a:t>
            </a:r>
          </a:p>
          <a:p>
            <a:pPr lvl="1"/>
            <a:r>
              <a:rPr lang="en-US" sz="1500" dirty="0"/>
              <a:t>Neither device nor cell is designed to be taken apart</a:t>
            </a:r>
          </a:p>
          <a:p>
            <a:pPr>
              <a:spcBef>
                <a:spcPts val="900"/>
              </a:spcBef>
            </a:pPr>
            <a:r>
              <a:rPr lang="en-US" sz="1800" dirty="0"/>
              <a:t>Phone battery material recovery would yield Co</a:t>
            </a:r>
          </a:p>
          <a:p>
            <a:pPr lvl="1"/>
            <a:r>
              <a:rPr lang="en-US" sz="1500" dirty="0"/>
              <a:t>Value of Co per phone &lt;$0.25</a:t>
            </a:r>
          </a:p>
          <a:p>
            <a:pPr lvl="1"/>
            <a:r>
              <a:rPr lang="en-US" sz="1500" dirty="0"/>
              <a:t>Vehicle batteries use much less Co</a:t>
            </a:r>
          </a:p>
          <a:p>
            <a:pPr lvl="2"/>
            <a:r>
              <a:rPr lang="en-US" sz="1500" dirty="0"/>
              <a:t>Need to recover cathode </a:t>
            </a:r>
            <a:r>
              <a:rPr lang="en-US" sz="1500" i="1" dirty="0"/>
              <a:t>per se</a:t>
            </a:r>
          </a:p>
          <a:p>
            <a:r>
              <a:rPr lang="en-US" sz="1800" dirty="0"/>
              <a:t>Buyers of recycled material will require:</a:t>
            </a:r>
          </a:p>
          <a:p>
            <a:pPr lvl="1"/>
            <a:r>
              <a:rPr lang="en-US" sz="1500" dirty="0"/>
              <a:t>Consistent high quality </a:t>
            </a:r>
          </a:p>
          <a:p>
            <a:pPr lvl="1"/>
            <a:r>
              <a:rPr lang="en-US" sz="1500" dirty="0"/>
              <a:t>Assured sufficient quantity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1747" y="680552"/>
            <a:ext cx="8286703" cy="374786"/>
          </a:xfrm>
        </p:spPr>
        <p:txBody>
          <a:bodyPr/>
          <a:lstStyle/>
          <a:p>
            <a:pPr>
              <a:lnSpc>
                <a:spcPts val="1406"/>
              </a:lnSpc>
              <a:spcBef>
                <a:spcPts val="675"/>
              </a:spcBef>
            </a:pPr>
            <a:r>
              <a:rPr lang="en-US" sz="1800" dirty="0"/>
              <a:t>We need to address the whole product cycle.</a:t>
            </a:r>
          </a:p>
          <a:p>
            <a:pPr>
              <a:lnSpc>
                <a:spcPts val="1406"/>
              </a:lnSpc>
              <a:spcBef>
                <a:spcPts val="675"/>
              </a:spcBef>
            </a:pPr>
            <a:endParaRPr lang="en-US" altLang="en-US" sz="1575" dirty="0"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3DACD9-35BC-4EE9-84B5-B28923D53097}" type="slidenum">
              <a:rPr lang="en-US" altLang="en-US" sz="675">
                <a:solidFill>
                  <a:srgbClr val="5F5F5F"/>
                </a:solidFill>
              </a:rPr>
              <a:pPr/>
              <a:t>22</a:t>
            </a:fld>
            <a:endParaRPr lang="en-US" altLang="en-US" sz="675">
              <a:solidFill>
                <a:srgbClr val="5F5F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45" y="4769156"/>
            <a:ext cx="840105" cy="328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6708" r="28478"/>
          <a:stretch/>
        </p:blipFill>
        <p:spPr>
          <a:xfrm>
            <a:off x="5407819" y="1059018"/>
            <a:ext cx="3536156" cy="313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71748" y="-76928"/>
            <a:ext cx="8372901" cy="621711"/>
          </a:xfrm>
        </p:spPr>
        <p:txBody>
          <a:bodyPr/>
          <a:lstStyle/>
          <a:p>
            <a:pPr>
              <a:lnSpc>
                <a:spcPts val="2100"/>
              </a:lnSpc>
            </a:pPr>
            <a:r>
              <a:rPr lang="en-US" altLang="en-US" sz="1650" dirty="0">
                <a:solidFill>
                  <a:schemeClr val="tx1"/>
                </a:solidFill>
                <a:ea typeface="ＭＳ Ｐゴシック" panose="020B0600070205080204" pitchFamily="34" charset="-128"/>
                <a:cs typeface="Trebuchet MS" panose="020B0603020202020204" pitchFamily="34" charset="0"/>
              </a:rPr>
              <a:t>NEED TO SOLVE THE SUSTAINABILITY ISSUE OF COBALT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1748" y="930840"/>
            <a:ext cx="8541624" cy="3317082"/>
          </a:xfrm>
        </p:spPr>
        <p:txBody>
          <a:bodyPr/>
          <a:lstStyle/>
          <a:p>
            <a:pPr>
              <a:lnSpc>
                <a:spcPts val="1500"/>
              </a:lnSpc>
              <a:spcBef>
                <a:spcPts val="900"/>
              </a:spcBef>
            </a:pPr>
            <a:r>
              <a:rPr lang="en-US" sz="1500" dirty="0"/>
              <a:t>Mining Issues:</a:t>
            </a:r>
          </a:p>
          <a:p>
            <a:pPr lvl="1">
              <a:lnSpc>
                <a:spcPts val="1500"/>
              </a:lnSpc>
              <a:spcBef>
                <a:spcPts val="900"/>
              </a:spcBef>
            </a:pPr>
            <a:r>
              <a:rPr lang="en-US" sz="1500" dirty="0"/>
              <a:t>Batteries driving price of </a:t>
            </a:r>
            <a:r>
              <a:rPr lang="en-US" sz="1500" b="1" dirty="0"/>
              <a:t>Cobalt</a:t>
            </a:r>
          </a:p>
          <a:p>
            <a:pPr lvl="1">
              <a:lnSpc>
                <a:spcPts val="1500"/>
              </a:lnSpc>
              <a:spcBef>
                <a:spcPts val="900"/>
              </a:spcBef>
            </a:pPr>
            <a:r>
              <a:rPr lang="en-US" sz="1500" dirty="0"/>
              <a:t>Child labor issues with </a:t>
            </a:r>
            <a:r>
              <a:rPr lang="en-US" sz="1500" b="1" dirty="0"/>
              <a:t>Cobalt</a:t>
            </a:r>
            <a:r>
              <a:rPr lang="en-US" sz="1500" dirty="0"/>
              <a:t> mining in the Congo</a:t>
            </a:r>
          </a:p>
          <a:p>
            <a:pPr>
              <a:lnSpc>
                <a:spcPts val="1500"/>
              </a:lnSpc>
              <a:spcBef>
                <a:spcPts val="900"/>
              </a:spcBef>
            </a:pPr>
            <a:r>
              <a:rPr lang="en-US" sz="1500" b="1" dirty="0"/>
              <a:t>First</a:t>
            </a:r>
            <a:r>
              <a:rPr lang="en-US" sz="1500" dirty="0"/>
              <a:t> need to get small devices voluntarily returned for recovery</a:t>
            </a:r>
          </a:p>
          <a:p>
            <a:pPr lvl="1">
              <a:lnSpc>
                <a:spcPts val="1500"/>
              </a:lnSpc>
              <a:spcBef>
                <a:spcPts val="900"/>
              </a:spcBef>
            </a:pPr>
            <a:r>
              <a:rPr lang="en-US" sz="1500" dirty="0"/>
              <a:t>Large systems need to be mandated</a:t>
            </a:r>
          </a:p>
          <a:p>
            <a:pPr lvl="2">
              <a:lnSpc>
                <a:spcPts val="1500"/>
              </a:lnSpc>
              <a:spcBef>
                <a:spcPts val="900"/>
              </a:spcBef>
            </a:pPr>
            <a:r>
              <a:rPr lang="en-US" sz="1500" dirty="0"/>
              <a:t>Government should play key roles</a:t>
            </a:r>
          </a:p>
          <a:p>
            <a:pPr lvl="2">
              <a:lnSpc>
                <a:spcPts val="1500"/>
              </a:lnSpc>
              <a:spcBef>
                <a:spcPts val="900"/>
              </a:spcBef>
            </a:pPr>
            <a:r>
              <a:rPr lang="en-US" sz="1500" dirty="0"/>
              <a:t>Even more important when the valuable Cobalt content is reduced (replaced by Ni and/or </a:t>
            </a:r>
            <a:r>
              <a:rPr lang="en-US" sz="1500" dirty="0" err="1"/>
              <a:t>Mn</a:t>
            </a:r>
            <a:r>
              <a:rPr lang="en-US" sz="1500" dirty="0"/>
              <a:t>)</a:t>
            </a:r>
          </a:p>
          <a:p>
            <a:pPr lvl="1">
              <a:lnSpc>
                <a:spcPts val="1500"/>
              </a:lnSpc>
              <a:spcBef>
                <a:spcPts val="900"/>
              </a:spcBef>
            </a:pPr>
            <a:r>
              <a:rPr lang="en-US" sz="1500" b="1" dirty="0">
                <a:solidFill>
                  <a:srgbClr val="FF0000"/>
                </a:solidFill>
              </a:rPr>
              <a:t>Safety</a:t>
            </a:r>
            <a:r>
              <a:rPr lang="en-US" sz="1500" dirty="0"/>
              <a:t> is a key issue in dumps and recycling (e.g. accidents in </a:t>
            </a:r>
            <a:r>
              <a:rPr lang="en-US" sz="1500" dirty="0" err="1"/>
              <a:t>Pb</a:t>
            </a:r>
            <a:r>
              <a:rPr lang="en-US" sz="1500" dirty="0"/>
              <a:t> acid recycling)</a:t>
            </a:r>
          </a:p>
          <a:p>
            <a:pPr>
              <a:lnSpc>
                <a:spcPts val="1500"/>
              </a:lnSpc>
              <a:spcBef>
                <a:spcPts val="900"/>
              </a:spcBef>
            </a:pPr>
            <a:r>
              <a:rPr lang="en-US" sz="1500" b="1" dirty="0"/>
              <a:t>Second</a:t>
            </a:r>
            <a:r>
              <a:rPr lang="en-US" sz="1500" dirty="0"/>
              <a:t> need to develop technologies to recover all components</a:t>
            </a:r>
          </a:p>
          <a:p>
            <a:pPr lvl="1">
              <a:lnSpc>
                <a:spcPts val="1500"/>
              </a:lnSpc>
              <a:spcBef>
                <a:spcPts val="900"/>
              </a:spcBef>
            </a:pPr>
            <a:r>
              <a:rPr lang="en-US" sz="1500" dirty="0"/>
              <a:t>Ideally in a form that the can be re-used essentially as is</a:t>
            </a:r>
          </a:p>
          <a:p>
            <a:pPr lvl="2">
              <a:lnSpc>
                <a:spcPts val="1500"/>
              </a:lnSpc>
              <a:spcBef>
                <a:spcPts val="900"/>
              </a:spcBef>
            </a:pPr>
            <a:r>
              <a:rPr lang="en-US" sz="1500" dirty="0"/>
              <a:t>Research underway on cathode material recovery and “re-activation”  (= add Lithium + firing)</a:t>
            </a:r>
          </a:p>
          <a:p>
            <a:pPr lvl="1">
              <a:lnSpc>
                <a:spcPts val="1500"/>
              </a:lnSpc>
              <a:spcBef>
                <a:spcPts val="900"/>
              </a:spcBef>
            </a:pPr>
            <a:r>
              <a:rPr lang="en-US" sz="1500" dirty="0"/>
              <a:t>Rest of cell might be used as enriched ore: e.g. Copper, Aluminum, Lithium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1748" y="614508"/>
            <a:ext cx="8372901" cy="374786"/>
          </a:xfrm>
        </p:spPr>
        <p:txBody>
          <a:bodyPr/>
          <a:lstStyle/>
          <a:p>
            <a:pPr>
              <a:lnSpc>
                <a:spcPts val="1406"/>
              </a:lnSpc>
              <a:spcBef>
                <a:spcPts val="675"/>
              </a:spcBef>
            </a:pPr>
            <a:r>
              <a:rPr lang="en-US" altLang="en-US" sz="1575" dirty="0">
                <a:ea typeface="ＭＳ Ｐゴシック" panose="020B0600070205080204" pitchFamily="34" charset="-128"/>
              </a:rPr>
              <a:t>Each phone contains 4-10 g of cobalt (each Tesla contains ~</a:t>
            </a:r>
            <a:r>
              <a:rPr lang="en-US" altLang="en-US" sz="1575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575" dirty="0">
                <a:ea typeface="ＭＳ Ｐゴシック" panose="020B0600070205080204" pitchFamily="34" charset="-128"/>
              </a:rPr>
              <a:t>500 kg of Ni + Co) 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/>
            <a:fld id="{2A3DACD9-35BC-4EE9-84B5-B28923D53097}" type="slidenum">
              <a:rPr lang="en-US" altLang="en-US" sz="675">
                <a:solidFill>
                  <a:srgbClr val="5F5F5F"/>
                </a:solidFill>
              </a:rPr>
              <a:pPr defTabSz="685800"/>
              <a:t>23</a:t>
            </a:fld>
            <a:endParaRPr lang="en-US" altLang="en-US" sz="675">
              <a:solidFill>
                <a:srgbClr val="5F5F5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2" t="25195" r="50728" b="23698"/>
          <a:stretch/>
        </p:blipFill>
        <p:spPr bwMode="auto">
          <a:xfrm>
            <a:off x="7687963" y="4564255"/>
            <a:ext cx="1325409" cy="51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77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143000" y="666750"/>
            <a:ext cx="6934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Is recycling always the </a:t>
            </a:r>
            <a:br>
              <a:rPr lang="en-US" sz="40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best option?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2628900" lvl="5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Always</a:t>
            </a:r>
          </a:p>
          <a:p>
            <a:pPr marL="2628900" lvl="5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Depends</a:t>
            </a:r>
          </a:p>
          <a:p>
            <a:pPr marL="2628900" lvl="5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Never</a:t>
            </a:r>
          </a:p>
          <a:p>
            <a:pPr marL="2628900" lvl="5" indent="-342900">
              <a:buFont typeface="Arial" charset="0"/>
              <a:buChar char="•"/>
              <a:defRPr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194310" indent="-194310" algn="ctr">
              <a:spcAft>
                <a:spcPts val="1800"/>
              </a:spcAft>
              <a:defRPr/>
            </a:pPr>
            <a:r>
              <a:rPr lang="en-US" sz="2400" b="1" dirty="0" err="1" smtClean="0">
                <a:latin typeface="Arial" charset="0"/>
                <a:ea typeface="Arial" charset="0"/>
                <a:cs typeface="Arial" charset="0"/>
              </a:rPr>
              <a:t>www.mrs.org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/vote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066800" y="590550"/>
            <a:ext cx="7162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000" b="1" dirty="0" smtClean="0">
                <a:latin typeface="Arial" charset="0"/>
                <a:ea typeface="Arial" charset="0"/>
                <a:cs typeface="Arial" charset="0"/>
              </a:rPr>
              <a:t>Is our quest to invent new materials and more complex products at odds with achieving energy sustainability?</a:t>
            </a:r>
            <a:endParaRPr lang="en-US" sz="3000" dirty="0" smtClean="0">
              <a:latin typeface="Arial" charset="0"/>
              <a:ea typeface="Arial" charset="0"/>
              <a:cs typeface="Arial" charset="0"/>
            </a:endParaRPr>
          </a:p>
          <a:p>
            <a:pPr marL="2628900" lvl="5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Yes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2628900" lvl="5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Maybe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2628900" lvl="5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No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2628900" lvl="5" indent="-342900">
              <a:buFont typeface="Arial" charset="0"/>
              <a:buChar char="•"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194310" indent="-194310" algn="ctr">
              <a:spcAft>
                <a:spcPts val="1800"/>
              </a:spcAft>
              <a:defRPr/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www.mrs.org/vote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5999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371600" y="361950"/>
            <a:ext cx="65532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000" b="1" dirty="0" smtClean="0">
                <a:latin typeface="Arial" charset="0"/>
                <a:ea typeface="Arial" charset="0"/>
                <a:cs typeface="Arial" charset="0"/>
              </a:rPr>
              <a:t>Can we pursue economic growth and still deliver materials and products sustainably?</a:t>
            </a:r>
            <a:endParaRPr lang="en-US" sz="3000" dirty="0" smtClean="0">
              <a:latin typeface="Arial" charset="0"/>
              <a:ea typeface="Arial" charset="0"/>
              <a:cs typeface="Arial" charset="0"/>
            </a:endParaRPr>
          </a:p>
          <a:p>
            <a:pPr marL="2628900" lvl="5" indent="-342900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Definitely</a:t>
            </a:r>
          </a:p>
          <a:p>
            <a:pPr marL="2628900" lvl="5" indent="-342900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Probably</a:t>
            </a:r>
          </a:p>
          <a:p>
            <a:pPr marL="2628900" lvl="5" indent="-342900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Possibly</a:t>
            </a:r>
          </a:p>
          <a:p>
            <a:pPr marL="2628900" lvl="5" indent="-342900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Unlikely</a:t>
            </a:r>
          </a:p>
          <a:p>
            <a:pPr marL="194310" indent="-194310" algn="ctr">
              <a:spcAft>
                <a:spcPts val="1800"/>
              </a:spcAft>
              <a:defRPr/>
            </a:pPr>
            <a:endParaRPr lang="en-US" sz="2400" b="1" dirty="0" smtClean="0">
              <a:latin typeface="Arial" charset="0"/>
              <a:ea typeface="Arial" charset="0"/>
              <a:cs typeface="Arial" charset="0"/>
            </a:endParaRPr>
          </a:p>
          <a:p>
            <a:pPr marL="194310" indent="-194310" algn="ctr">
              <a:spcAft>
                <a:spcPts val="1800"/>
              </a:spcAft>
              <a:defRPr/>
            </a:pPr>
            <a:r>
              <a:rPr lang="en-US" sz="2400" b="1" dirty="0" err="1" smtClean="0">
                <a:latin typeface="Arial" charset="0"/>
                <a:ea typeface="Arial" charset="0"/>
                <a:cs typeface="Arial" charset="0"/>
              </a:rPr>
              <a:t>www.mrs.org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/vote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5999" cy="46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37130"/>
            <a:ext cx="1764687" cy="773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44" y="1047750"/>
            <a:ext cx="972921" cy="12161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33600" y="2260456"/>
            <a:ext cx="15690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Cullen</a:t>
            </a:r>
          </a:p>
          <a:p>
            <a:pPr algn="ctr"/>
            <a: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Cambridge, UK</a:t>
            </a:r>
            <a:endParaRPr lang="en-US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168902"/>
            <a:ext cx="16452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 </a:t>
            </a:r>
            <a:r>
              <a:rPr lang="en-US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Schoenung</a:t>
            </a:r>
            <a:endParaRPr lang="en-US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 Irvine, USA</a:t>
            </a:r>
            <a:endParaRPr lang="en-US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64" t="5460" r="16979"/>
          <a:stretch/>
        </p:blipFill>
        <p:spPr>
          <a:xfrm>
            <a:off x="1408102" y="2959065"/>
            <a:ext cx="973974" cy="12161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460763" y="4175217"/>
            <a:ext cx="20924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Ashley White</a:t>
            </a:r>
          </a:p>
          <a:p>
            <a:pPr algn="ctr"/>
            <a: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Berkeley Lab, USA</a:t>
            </a:r>
            <a:endParaRPr lang="en-US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0163" y="2255237"/>
            <a:ext cx="20924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Green</a:t>
            </a:r>
          </a:p>
          <a:p>
            <a:pPr algn="ctr"/>
            <a: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NIST, USA</a:t>
            </a:r>
            <a:endParaRPr lang="en-US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0363" y="2263847"/>
            <a:ext cx="20924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Anthony Ku</a:t>
            </a:r>
          </a:p>
          <a:p>
            <a:pPr algn="ctr"/>
            <a: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NICE, USA/China</a:t>
            </a:r>
            <a:endParaRPr lang="en-US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179" y="2259210"/>
            <a:ext cx="20924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Ivana </a:t>
            </a:r>
            <a:r>
              <a:rPr lang="en-US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Aguiar</a:t>
            </a:r>
            <a:endParaRPr lang="en-US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Univ. Rep., Uruguay</a:t>
            </a:r>
            <a:endParaRPr lang="en-US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5985" y="4180436"/>
            <a:ext cx="19022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Margeaux</a:t>
            </a:r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Wallace</a:t>
            </a:r>
          </a:p>
          <a:p>
            <a:pPr algn="ctr"/>
            <a: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 Global Res., USA</a:t>
            </a:r>
            <a:endParaRPr lang="en-US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7447" y="1585620"/>
            <a:ext cx="2388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Libby </a:t>
            </a:r>
            <a:r>
              <a:rPr lang="en-US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Kupp</a:t>
            </a:r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 Chair</a:t>
            </a:r>
          </a:p>
          <a:p>
            <a:pPr algn="ctr"/>
            <a: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 State, USA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256"/>
                    </a14:imgEffect>
                    <a14:imgEffect>
                      <a14:saturation sat="116000"/>
                    </a14:imgEffect>
                    <a14:imgEffect>
                      <a14:brightnessContrast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2" t="6368" r="4722"/>
          <a:stretch/>
        </p:blipFill>
        <p:spPr>
          <a:xfrm>
            <a:off x="5623496" y="1047750"/>
            <a:ext cx="986173" cy="12161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017"/>
          <a:stretch/>
        </p:blipFill>
        <p:spPr>
          <a:xfrm>
            <a:off x="5044945" y="2983067"/>
            <a:ext cx="975826" cy="12161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0" t="9999" r="25513" b="27345"/>
          <a:stretch/>
        </p:blipFill>
        <p:spPr>
          <a:xfrm>
            <a:off x="7592859" y="2458431"/>
            <a:ext cx="1002501" cy="12161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180890" y="3692664"/>
            <a:ext cx="18218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A. Souza</a:t>
            </a:r>
          </a:p>
          <a:p>
            <a:pPr algn="ctr"/>
            <a: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 Manager, </a:t>
            </a:r>
            <a:b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Edu. &amp; Outreach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r="4110" b="6807"/>
          <a:stretch/>
        </p:blipFill>
        <p:spPr>
          <a:xfrm>
            <a:off x="4022610" y="1047750"/>
            <a:ext cx="956240" cy="12161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5" r="13667" b="9394"/>
          <a:stretch/>
        </p:blipFill>
        <p:spPr>
          <a:xfrm>
            <a:off x="762000" y="1047750"/>
            <a:ext cx="998399" cy="12161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b="8345"/>
          <a:stretch/>
        </p:blipFill>
        <p:spPr>
          <a:xfrm>
            <a:off x="3230847" y="2952750"/>
            <a:ext cx="965327" cy="12161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21" name="Straight Connector 20"/>
          <p:cNvCxnSpPr/>
          <p:nvPr/>
        </p:nvCxnSpPr>
        <p:spPr>
          <a:xfrm>
            <a:off x="7086600" y="221742"/>
            <a:ext cx="0" cy="46636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10" y="251524"/>
            <a:ext cx="5342190" cy="56762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848600" y="57150"/>
            <a:ext cx="1256211" cy="935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4074" r="3237"/>
          <a:stretch/>
        </p:blipFill>
        <p:spPr>
          <a:xfrm>
            <a:off x="7604007" y="361950"/>
            <a:ext cx="975594" cy="12161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2370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066800" y="590550"/>
            <a:ext cx="69342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000" b="1" dirty="0" smtClean="0">
                <a:latin typeface="Arial" charset="0"/>
                <a:ea typeface="Arial" charset="0"/>
                <a:cs typeface="Arial" charset="0"/>
              </a:rPr>
              <a:t>Will the circular economy play an important part in driving materials science research directions?</a:t>
            </a:r>
            <a:endParaRPr lang="en-US" sz="3000" dirty="0" smtClean="0">
              <a:latin typeface="Arial" charset="0"/>
              <a:ea typeface="Arial" charset="0"/>
              <a:cs typeface="Arial" charset="0"/>
            </a:endParaRPr>
          </a:p>
          <a:p>
            <a:pPr marL="2628900" lvl="5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Definitely</a:t>
            </a:r>
          </a:p>
          <a:p>
            <a:pPr marL="2628900" lvl="5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Probably</a:t>
            </a:r>
          </a:p>
          <a:p>
            <a:pPr marL="2628900" lvl="5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Possibly</a:t>
            </a:r>
          </a:p>
          <a:p>
            <a:pPr marL="2628900" lvl="5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Unlikely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US" sz="2400" b="1" dirty="0">
              <a:latin typeface="Arial" charset="0"/>
              <a:ea typeface="Arial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www.mrs.org/vote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charset="0"/>
              <a:buChar char="•"/>
              <a:tabLst/>
              <a:defRPr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6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066800" y="666750"/>
            <a:ext cx="69342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000" b="1" dirty="0" smtClean="0">
                <a:latin typeface="Arial" charset="0"/>
                <a:ea typeface="Arial" charset="0"/>
                <a:cs typeface="Arial" charset="0"/>
              </a:rPr>
              <a:t>How would you describe this panel session?</a:t>
            </a:r>
            <a:endParaRPr lang="en-US" sz="3000" dirty="0" smtClean="0">
              <a:latin typeface="Arial" charset="0"/>
              <a:ea typeface="Arial" charset="0"/>
              <a:cs typeface="Arial" charset="0"/>
            </a:endParaRPr>
          </a:p>
          <a:p>
            <a:pPr marL="2171700" lvl="4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Great, I learned a lot</a:t>
            </a:r>
          </a:p>
          <a:p>
            <a:pPr marL="2171700" lvl="4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Inspiring</a:t>
            </a:r>
          </a:p>
          <a:p>
            <a:pPr marL="2171700" lvl="4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Interesting</a:t>
            </a:r>
          </a:p>
          <a:p>
            <a:pPr marL="2171700" lvl="4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Somewhat useful</a:t>
            </a:r>
          </a:p>
          <a:p>
            <a:pPr marL="2171700" lvl="4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Not useful</a:t>
            </a:r>
          </a:p>
          <a:p>
            <a:pPr>
              <a:defRPr/>
            </a:pPr>
            <a:endParaRPr lang="en-US" sz="2400" b="1" dirty="0">
              <a:latin typeface="Arial" charset="0"/>
              <a:ea typeface="Arial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www.mrs.org/vote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charset="0"/>
              <a:buChar char="•"/>
              <a:tabLst/>
              <a:defRPr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charset="0"/>
              <a:buChar char="•"/>
              <a:tabLst/>
              <a:defRPr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2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6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4510278"/>
            <a:ext cx="3066282" cy="271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4510278"/>
            <a:ext cx="3066282" cy="271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94" y="15062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 for 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your participation!</a:t>
            </a:r>
            <a:endParaRPr lang="en-US" sz="4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71950"/>
            <a:ext cx="2286000" cy="589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090659"/>
            <a:ext cx="766387" cy="767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31" y="4095750"/>
            <a:ext cx="1757369" cy="72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3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1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4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9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98164" y="2119262"/>
            <a:ext cx="1981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charset="0"/>
                <a:ea typeface="Arial" charset="0"/>
                <a:cs typeface="Arial" charset="0"/>
              </a:rPr>
              <a:t>Carolyn Duran</a:t>
            </a: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Intel Corporation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6720" y="4223831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charset="0"/>
                <a:ea typeface="Arial" charset="0"/>
                <a:cs typeface="Arial" charset="0"/>
              </a:rPr>
              <a:t>Thomas E. </a:t>
            </a:r>
            <a:br>
              <a:rPr lang="en-US" sz="15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500" b="1" dirty="0" err="1" smtClean="0">
                <a:latin typeface="Arial" charset="0"/>
                <a:ea typeface="Arial" charset="0"/>
                <a:cs typeface="Arial" charset="0"/>
              </a:rPr>
              <a:t>Graedel</a:t>
            </a:r>
            <a:endParaRPr lang="en-US" sz="1500" b="1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Yale University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0800" y="2119262"/>
            <a:ext cx="1981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charset="0"/>
                <a:ea typeface="Arial" charset="0"/>
                <a:cs typeface="Arial" charset="0"/>
              </a:rPr>
              <a:t>Linda Gaines</a:t>
            </a: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Argonne National Lab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6962" y="4237010"/>
            <a:ext cx="1828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smtClean="0">
                <a:latin typeface="Arial" charset="0"/>
                <a:ea typeface="Arial" charset="0"/>
                <a:cs typeface="Arial" charset="0"/>
              </a:rPr>
              <a:t>M. </a:t>
            </a:r>
            <a:r>
              <a:rPr lang="en-US" sz="1500" b="1" dirty="0" smtClean="0">
                <a:latin typeface="Arial" charset="0"/>
                <a:ea typeface="Arial" charset="0"/>
                <a:cs typeface="Arial" charset="0"/>
              </a:rPr>
              <a:t>Stanley Whittingham</a:t>
            </a: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Binghamton Univ.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4724400" y="557311"/>
            <a:ext cx="16254" cy="42011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764435" y="209550"/>
            <a:ext cx="19293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spc="300" dirty="0" smtClean="0">
                <a:solidFill>
                  <a:srgbClr val="003032"/>
                </a:solidFill>
                <a:latin typeface="Arial" charset="0"/>
                <a:ea typeface="Arial" charset="0"/>
                <a:cs typeface="Arial" charset="0"/>
              </a:rPr>
              <a:t>Panelists</a:t>
            </a:r>
            <a:endParaRPr lang="en-US" sz="2200" b="1" spc="300" dirty="0">
              <a:solidFill>
                <a:srgbClr val="0030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55054" y="438150"/>
            <a:ext cx="2041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 smtClean="0">
                <a:solidFill>
                  <a:srgbClr val="003032"/>
                </a:solidFill>
                <a:latin typeface="Arial" charset="0"/>
                <a:ea typeface="Arial" charset="0"/>
                <a:cs typeface="Arial" charset="0"/>
              </a:rPr>
              <a:t>Outline</a:t>
            </a:r>
            <a:endParaRPr lang="en-US" sz="2400" b="1" spc="300" dirty="0">
              <a:solidFill>
                <a:srgbClr val="0030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34819" y="1123950"/>
            <a:ext cx="4173564" cy="36317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94310" indent="-194310">
              <a:spcAft>
                <a:spcPts val="1800"/>
              </a:spcAft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Is our quest to invent new materials and more complex products at odds with achieving energy sustainability?</a:t>
            </a:r>
          </a:p>
          <a:p>
            <a:pPr marL="194310" indent="-194310">
              <a:spcAft>
                <a:spcPts val="1800"/>
              </a:spcAft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Can we pursue economic growth and still deliver materials and products sustainably?</a:t>
            </a:r>
          </a:p>
          <a:p>
            <a:pPr marL="194310" indent="-194310">
              <a:spcAft>
                <a:spcPts val="1800"/>
              </a:spcAft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What opportunities does a shift to a circular economy bring to materials research?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3" t="3878" r="12223" b="36393"/>
          <a:stretch/>
        </p:blipFill>
        <p:spPr>
          <a:xfrm>
            <a:off x="1287542" y="819150"/>
            <a:ext cx="1024128" cy="1281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682"/>
                    </a14:imgEffect>
                    <a14:imgEffect>
                      <a14:brightnessContrast bright="11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91" t="4530" r="11686" b="25829"/>
          <a:stretch/>
        </p:blipFill>
        <p:spPr>
          <a:xfrm>
            <a:off x="3111180" y="822836"/>
            <a:ext cx="1024128" cy="12780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0" t="13566" r="21120" b="28396"/>
          <a:stretch/>
        </p:blipFill>
        <p:spPr>
          <a:xfrm>
            <a:off x="3067442" y="2908230"/>
            <a:ext cx="1024128" cy="1284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0" t="7713" r="8395" b="20926"/>
          <a:stretch/>
        </p:blipFill>
        <p:spPr>
          <a:xfrm>
            <a:off x="1287542" y="2908230"/>
            <a:ext cx="1024128" cy="128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143000" y="1276350"/>
            <a:ext cx="6934200" cy="29854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www.mrs.org/vote</a:t>
            </a:r>
          </a:p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Network: Sheraton Meeting</a:t>
            </a:r>
          </a:p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Password: f17hotel</a:t>
            </a:r>
          </a:p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3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143000" y="514350"/>
            <a:ext cx="69342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Where are you from?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1714500" lvl="3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United States</a:t>
            </a:r>
          </a:p>
          <a:p>
            <a:pPr marL="1714500" lvl="3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Africa</a:t>
            </a:r>
          </a:p>
          <a:p>
            <a:pPr marL="1714500" lvl="3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Asia</a:t>
            </a:r>
          </a:p>
          <a:p>
            <a:pPr marL="1714500" lvl="3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Europe</a:t>
            </a:r>
          </a:p>
          <a:p>
            <a:pPr marL="1714500" lvl="3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Oceania</a:t>
            </a:r>
          </a:p>
          <a:p>
            <a:pPr marL="1714500" lvl="3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Other North or Central America</a:t>
            </a:r>
          </a:p>
          <a:p>
            <a:pPr marL="1714500" lvl="3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South America</a:t>
            </a:r>
          </a:p>
          <a:p>
            <a:pPr>
              <a:defRPr/>
            </a:pPr>
            <a:endParaRPr lang="en-US" sz="2400" b="1" dirty="0" smtClean="0">
              <a:latin typeface="Arial" charset="0"/>
              <a:ea typeface="Arial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atin typeface="Arial" charset="0"/>
                <a:ea typeface="Arial" charset="0"/>
                <a:cs typeface="Arial" charset="0"/>
              </a:rPr>
              <a:t>www.mrs.org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/vote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9550"/>
            <a:ext cx="8636000" cy="463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1450"/>
            <a:ext cx="86360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7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143000" y="666750"/>
            <a:ext cx="69342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What type of institution do you represent?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1714500" lvl="3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University</a:t>
            </a:r>
          </a:p>
          <a:p>
            <a:pPr marL="1714500" lvl="3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Industry</a:t>
            </a:r>
          </a:p>
          <a:p>
            <a:pPr marL="1714500" lvl="3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Government-sponsored lab</a:t>
            </a:r>
          </a:p>
          <a:p>
            <a:pPr marL="1714500" lvl="3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Government agency</a:t>
            </a:r>
          </a:p>
          <a:p>
            <a:pPr marL="1714500" lvl="3" indent="-342900">
              <a:buFont typeface="Arial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Other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US" sz="2400" b="1" dirty="0">
              <a:latin typeface="Arial" charset="0"/>
              <a:ea typeface="Arial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www.mrs.org/vote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charset="0"/>
              <a:buChar char="•"/>
              <a:tabLst/>
              <a:defRPr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charset="0"/>
              <a:buChar char="•"/>
              <a:tabLst/>
              <a:defRPr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194310" marR="0" lvl="0" indent="-19431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7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72" y="254000"/>
            <a:ext cx="8682628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6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7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9d658fd-8d91-4ece-829a-ab0174d5078c"/>
  <p:tag name="__PE_POLL_URL" val="True"/>
  <p:tag name="__PE_ORIG_SIZE" val="36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9d658fd-8d91-4ece-829a-ab0174d5078c"/>
  <p:tag name="__PE_POLL_URL" val="True"/>
  <p:tag name="__PE_ORIG_SIZE" val="3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9d658fd-8d91-4ece-829a-ab0174d5078c"/>
  <p:tag name="__PE_POLL_URL" val="True"/>
  <p:tag name="__PE_ORIG_SIZE" val="3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9d658fd-8d91-4ece-829a-ab0174d5078c"/>
  <p:tag name="__PE_POLL_URL" val="True"/>
  <p:tag name="__PE_ORIG_SIZE" val="36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9d658fd-8d91-4ece-829a-ab0174d5078c"/>
  <p:tag name="__PE_POLL_URL" val="True"/>
  <p:tag name="__PE_ORIG_SIZE" val="3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9d658fd-8d91-4ece-829a-ab0174d5078c"/>
  <p:tag name="__PE_POLL_URL" val="True"/>
  <p:tag name="__PE_ORIG_SIZE" val="3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b8626a5-28d6-47b2-b0d6-b03cf4611132"/>
  <p:tag name="__PE_POLL_URL" val="True"/>
  <p:tag name="__PE_ORIG_SIZE" val="36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3709a79-77cb-4ed1-8462-4e93b1cfe037"/>
  <p:tag name="__PE_POLL_URL" val="True"/>
  <p:tag name="__PE_ORIG_SIZE" val="36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5fc69e0-64fd-4f18-9076-0ce14af33a50"/>
  <p:tag name="__PE_POLL_URL" val="True"/>
  <p:tag name="__PE_ORIG_SIZE" val="36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9d658fd-8d91-4ece-829a-ab0174d5078c"/>
  <p:tag name="__PE_POLL_URL" val="True"/>
  <p:tag name="__PE_ORIG_SIZE" val="3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f0008eb-237e-4348-8fde-8186c2ca9934"/>
  <p:tag name="__PE_POLL_URL" val="True"/>
  <p:tag name="__PE_ORIG_SIZE" val="3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9d658fd-8d91-4ece-829a-ab0174d5078c"/>
  <p:tag name="__PE_POLL_URL" val="True"/>
  <p:tag name="__PE_ORIG_SIZE" val="3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9d658fd-8d91-4ece-829a-ab0174d5078c"/>
  <p:tag name="__PE_POLL_URL" val="True"/>
  <p:tag name="__PE_ORIG_SIZE" val="3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x3 General 111715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ordon Conference 2016" id="{0580A0D0-8790-4F45-B85A-FC5888A0674F}" vid="{A71113B3-17E6-46A1-A6D6-10DD33E6C469}"/>
    </a:ext>
  </a:extLst>
</a:theme>
</file>

<file path=ppt/theme/theme3.xml><?xml version="1.0" encoding="utf-8"?>
<a:theme xmlns:a="http://schemas.openxmlformats.org/drawingml/2006/main" name="1_4x3 General 111715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ordon Conference 2016" id="{0580A0D0-8790-4F45-B85A-FC5888A0674F}" vid="{A71113B3-17E6-46A1-A6D6-10DD33E6C46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818</Words>
  <Application>Microsoft Office PowerPoint</Application>
  <PresentationFormat>On-screen Show (16:9)</PresentationFormat>
  <Paragraphs>245</Paragraphs>
  <Slides>37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ＭＳ Ｐゴシック</vt:lpstr>
      <vt:lpstr>.AppleSystemUIFont</vt:lpstr>
      <vt:lpstr>Arial</vt:lpstr>
      <vt:lpstr>Calibri</vt:lpstr>
      <vt:lpstr>Helvetica Neue</vt:lpstr>
      <vt:lpstr>Helvetica Neue Light</vt:lpstr>
      <vt:lpstr>Helvetica Neue Regular</vt:lpstr>
      <vt:lpstr>Trebuchet MS</vt:lpstr>
      <vt:lpstr>Wingdings</vt:lpstr>
      <vt:lpstr>Office Theme</vt:lpstr>
      <vt:lpstr>4x3 General 111715</vt:lpstr>
      <vt:lpstr>1_4x3 General 111715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we get li-ion batteries recycled?</vt:lpstr>
      <vt:lpstr>NEED TO SOLVE THE SUSTAINABILITY ISSUE OF COBALT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Yokum</dc:creator>
  <cp:lastModifiedBy>Richard Souza</cp:lastModifiedBy>
  <cp:revision>65</cp:revision>
  <dcterms:created xsi:type="dcterms:W3CDTF">2016-03-03T18:36:30Z</dcterms:created>
  <dcterms:modified xsi:type="dcterms:W3CDTF">2017-12-08T14:53:14Z</dcterms:modified>
</cp:coreProperties>
</file>